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Proxima Nova"/>
      <p:regular r:id="rId90"/>
      <p:bold r:id="rId91"/>
      <p:italic r:id="rId92"/>
      <p:boldItalic r:id="rId93"/>
    </p:embeddedFont>
    <p:embeddedFont>
      <p:font typeface="Roboto Mono"/>
      <p:regular r:id="rId94"/>
      <p:bold r:id="rId95"/>
      <p:italic r:id="rId96"/>
      <p:boldItalic r:id="rId97"/>
    </p:embeddedFont>
    <p:embeddedFont>
      <p:font typeface="Comfortaa"/>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bold.fntdata"/><Relationship Id="rId94" Type="http://schemas.openxmlformats.org/officeDocument/2006/relationships/font" Target="fonts/RobotoMono-regular.fntdata"/><Relationship Id="rId97" Type="http://schemas.openxmlformats.org/officeDocument/2006/relationships/font" Target="fonts/RobotoMono-boldItalic.fntdata"/><Relationship Id="rId96" Type="http://schemas.openxmlformats.org/officeDocument/2006/relationships/font" Target="fonts/RobotoMono-italic.fntdata"/><Relationship Id="rId11" Type="http://schemas.openxmlformats.org/officeDocument/2006/relationships/slide" Target="slides/slide5.xml"/><Relationship Id="rId99" Type="http://schemas.openxmlformats.org/officeDocument/2006/relationships/font" Target="fonts/Comfortaa-bold.fntdata"/><Relationship Id="rId10" Type="http://schemas.openxmlformats.org/officeDocument/2006/relationships/slide" Target="slides/slide4.xml"/><Relationship Id="rId98" Type="http://schemas.openxmlformats.org/officeDocument/2006/relationships/font" Target="fonts/Comfortaa-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bold.fntdata"/><Relationship Id="rId90" Type="http://schemas.openxmlformats.org/officeDocument/2006/relationships/font" Target="fonts/ProximaNova-regular.fntdata"/><Relationship Id="rId93" Type="http://schemas.openxmlformats.org/officeDocument/2006/relationships/font" Target="fonts/ProximaNova-boldItalic.fntdata"/><Relationship Id="rId92"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09f7045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09f7045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09f7045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09f7045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093be91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093be91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093be915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093be91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09f7045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09f7045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09f7045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09f7045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09f7045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f09f7045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09f7045e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f09f7045e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09f7045e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09f7045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09f7045e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09f7045e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09f7045e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09f7045e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36af2fd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f36af2fd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09f7045e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09f7045e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09f7045e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f09f7045e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f09f7045e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f09f7045e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36af2fd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36af2fd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36af2fd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36af2fd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09f7045e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09f7045e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36af2fd3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f36af2fd3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09f7045e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09f7045e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36bad2a9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36bad2a9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09f7045e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f09f7045e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09f7045e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09f7045e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09f7045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f09f7045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09f7045e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f09f7045e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f09f7045e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f09f7045e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f09f7045e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f09f7045e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09f7045e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f09f7045e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09f7045e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09f7045e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09f7045e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09f7045e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09f7045e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09f7045e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090435e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090435e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09f7045e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f09f7045e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09f7045e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f09f7045e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f09f7045e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f09f7045e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f09f7045e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f09f7045e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f09f7045e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f09f7045e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f09f7045e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f09f7045e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f09f7045e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f09f7045e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f09f7045e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f09f7045e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f18c41b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f18c41b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1e37bffb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f1e37bff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093be9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093be9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1e37bff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1e37bff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f1e37bff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f1e37bff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f1e37bff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f1e37bff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1e37bff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1e37bff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f1e37bff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f1e37bff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1e37bffb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f1e37bffb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f13ed226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f13ed226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f13ed226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f13ed226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f13ed226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f13ed226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f1e37bff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f1e37bff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093be91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093be91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1e37bffb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f1e37bffb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f1e37bffb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f1e37bffb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f1e37bffb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f1e37bffb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f1e37bffb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f1e37bffb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1e37bffb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1e37bffb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f1e37bffb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f1e37bff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f1e37bffb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f1e37bff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f1e37bffb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f1e37bffb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f1e37bffb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f1e37bffb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f1e37bffb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f1e37bffb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093be915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093be915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1e37bffb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f1e37bffb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1e37bffb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f1e37bffb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1e37bffb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f1e37bffb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1e37bffb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f1e37bffb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1e37bffb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f1e37bffb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f1e37bffb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f1e37bffb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f1e55b13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f1e55b13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36af2fd3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f36af2fd3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36af2fd3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f36af2fd3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f36af2fd3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f36af2fd3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093be915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093be915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f36af2fd3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f36af2fd3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f36af2fd3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f36af2fd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f36af2fd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f36af2fd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f36af2fd3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f36af2fd3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093be915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f093be915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hyperlink" Target="https://www.php.net/manual/en/reserved.variables.environment.php" TargetMode="External"/><Relationship Id="rId10" Type="http://schemas.openxmlformats.org/officeDocument/2006/relationships/hyperlink" Target="https://www.php.net/manual/en/reserved.variables.session.php" TargetMode="External"/><Relationship Id="rId13" Type="http://schemas.openxmlformats.org/officeDocument/2006/relationships/hyperlink" Target="https://www.php.net/manual/en/reserved.variables.phperrormsg.php" TargetMode="External"/><Relationship Id="rId12" Type="http://schemas.openxmlformats.org/officeDocument/2006/relationships/hyperlink" Target="https://www.php.net/manual/en/reserved.variables.cookies.php" TargetMode="External"/><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www.php.net/manual/en/language.variables.superglobals.php" TargetMode="External"/><Relationship Id="rId4" Type="http://schemas.openxmlformats.org/officeDocument/2006/relationships/hyperlink" Target="https://www.php.net/manual/en/reserved.variables.globals.php" TargetMode="External"/><Relationship Id="rId9" Type="http://schemas.openxmlformats.org/officeDocument/2006/relationships/hyperlink" Target="https://www.php.net/manual/en/reserved.variables.request.php" TargetMode="External"/><Relationship Id="rId15" Type="http://schemas.openxmlformats.org/officeDocument/2006/relationships/hyperlink" Target="https://www.php.net/manual/en/reserved.variables.argc.php" TargetMode="External"/><Relationship Id="rId14" Type="http://schemas.openxmlformats.org/officeDocument/2006/relationships/hyperlink" Target="https://www.php.net/manual/en/reserved.variables.httpresponseheader.php" TargetMode="External"/><Relationship Id="rId16" Type="http://schemas.openxmlformats.org/officeDocument/2006/relationships/hyperlink" Target="https://www.php.net/manual/en/reserved.variables.argv.php" TargetMode="External"/><Relationship Id="rId5" Type="http://schemas.openxmlformats.org/officeDocument/2006/relationships/hyperlink" Target="https://www.php.net/manual/en/reserved.variables.server.php" TargetMode="External"/><Relationship Id="rId6" Type="http://schemas.openxmlformats.org/officeDocument/2006/relationships/hyperlink" Target="https://www.php.net/manual/en/reserved.variables.get.php" TargetMode="External"/><Relationship Id="rId7" Type="http://schemas.openxmlformats.org/officeDocument/2006/relationships/hyperlink" Target="https://www.php.net/manual/en/reserved.variables.post.php" TargetMode="External"/><Relationship Id="rId8" Type="http://schemas.openxmlformats.org/officeDocument/2006/relationships/hyperlink" Target="https://www.php.net/manual/en/reserved.variables.files.ph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hyperlink" Target="https://www.php.net/manual/en/reserved.constants.php#constant.true" TargetMode="External"/><Relationship Id="rId10" Type="http://schemas.openxmlformats.org/officeDocument/2006/relationships/hyperlink" Target="https://www.php.net/manual/en/language.types.boolean.php" TargetMode="External"/><Relationship Id="rId13" Type="http://schemas.openxmlformats.org/officeDocument/2006/relationships/hyperlink" Target="https://www.php.net/manual/en/reserved.constants.php#constant.false" TargetMode="External"/><Relationship Id="rId12" Type="http://schemas.openxmlformats.org/officeDocument/2006/relationships/hyperlink" Target="https://www.php.net/manual/en/reserved.constants.php#constant.true" TargetMode="External"/><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php.net/manual/en/language.types.boolean.php" TargetMode="External"/><Relationship Id="rId4" Type="http://schemas.openxmlformats.org/officeDocument/2006/relationships/hyperlink" Target="https://www.php.net/manual/en/language.types.boolean.php" TargetMode="External"/><Relationship Id="rId9" Type="http://schemas.openxmlformats.org/officeDocument/2006/relationships/hyperlink" Target="https://www.php.net/manual/en/language.types.boolean.php" TargetMode="External"/><Relationship Id="rId14" Type="http://schemas.openxmlformats.org/officeDocument/2006/relationships/hyperlink" Target="https://www.php.net/manual/en/reserved.constants.php#constant.false" TargetMode="External"/><Relationship Id="rId5" Type="http://schemas.openxmlformats.org/officeDocument/2006/relationships/hyperlink" Target="https://www.php.net/manual/en/reserved.constants.php#constant.true" TargetMode="External"/><Relationship Id="rId6" Type="http://schemas.openxmlformats.org/officeDocument/2006/relationships/hyperlink" Target="https://www.php.net/manual/en/reserved.constants.php#constant.true" TargetMode="External"/><Relationship Id="rId7" Type="http://schemas.openxmlformats.org/officeDocument/2006/relationships/hyperlink" Target="https://www.php.net/manual/en/reserved.constants.php#constant.false" TargetMode="External"/><Relationship Id="rId8" Type="http://schemas.openxmlformats.org/officeDocument/2006/relationships/hyperlink" Target="https://www.php.net/manual/en/reserved.constants.php#constant.fals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www.php.net/manual/en/language.types.integer.php" TargetMode="External"/><Relationship Id="rId4" Type="http://schemas.openxmlformats.org/officeDocument/2006/relationships/hyperlink" Target="https://www.php.net/manual/en/language.types.integer.php" TargetMode="External"/><Relationship Id="rId9" Type="http://schemas.openxmlformats.org/officeDocument/2006/relationships/hyperlink" Target="https://www.php.net/manual/en/language.types.integer.php" TargetMode="External"/><Relationship Id="rId5" Type="http://schemas.openxmlformats.org/officeDocument/2006/relationships/hyperlink" Target="https://www.php.net/manual/en/language.types.integer.php" TargetMode="External"/><Relationship Id="rId6" Type="http://schemas.openxmlformats.org/officeDocument/2006/relationships/hyperlink" Target="https://www.php.net/manual/en/language.operators.arithmetic.php" TargetMode="External"/><Relationship Id="rId7" Type="http://schemas.openxmlformats.org/officeDocument/2006/relationships/hyperlink" Target="https://www.php.net/manual/en/language.operators.arithmetic.php" TargetMode="External"/><Relationship Id="rId8" Type="http://schemas.openxmlformats.org/officeDocument/2006/relationships/hyperlink" Target="https://www.php.net/manual/en/language.types.integer.ph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hyperlink" Target="https://www.php.net/manual/en/language.types.string.php#language.types.string.syntax.nowdoc" TargetMode="External"/><Relationship Id="rId12"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www.php.net/manual/en/language.types.string.php" TargetMode="External"/><Relationship Id="rId4" Type="http://schemas.openxmlformats.org/officeDocument/2006/relationships/hyperlink" Target="https://www.php.net/manual/en/language.types.string.php" TargetMode="External"/><Relationship Id="rId9" Type="http://schemas.openxmlformats.org/officeDocument/2006/relationships/hyperlink" Target="https://www.php.net/manual/en/language.types.string.php#language.types.string.syntax.heredoc" TargetMode="External"/><Relationship Id="rId5" Type="http://schemas.openxmlformats.org/officeDocument/2006/relationships/hyperlink" Target="https://www.php.net/manual/en/language.types.string.php" TargetMode="External"/><Relationship Id="rId6" Type="http://schemas.openxmlformats.org/officeDocument/2006/relationships/hyperlink" Target="https://www.php.net/manual/en/language.types.string.php" TargetMode="External"/><Relationship Id="rId7" Type="http://schemas.openxmlformats.org/officeDocument/2006/relationships/hyperlink" Target="https://www.php.net/manual/en/language.types.string.php#language.types.string.syntax.single" TargetMode="External"/><Relationship Id="rId8" Type="http://schemas.openxmlformats.org/officeDocument/2006/relationships/hyperlink" Target="https://www.php.net/manual/en/language.types.string.php#language.types.string.syntax.doub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0" Type="http://schemas.openxmlformats.org/officeDocument/2006/relationships/hyperlink" Target="https://www.php.net/manual/en/language.types.array.php" TargetMode="External"/><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www.php.net/manual/en/language.types.array.php" TargetMode="External"/><Relationship Id="rId4" Type="http://schemas.openxmlformats.org/officeDocument/2006/relationships/hyperlink" Target="https://www.php.net/manual/en/language.types.array.php" TargetMode="External"/><Relationship Id="rId9" Type="http://schemas.openxmlformats.org/officeDocument/2006/relationships/hyperlink" Target="https://www.php.net/manual/en/language.types.array.php" TargetMode="External"/><Relationship Id="rId5" Type="http://schemas.openxmlformats.org/officeDocument/2006/relationships/hyperlink" Target="https://www.php.net/manual/en/language.types.array.php" TargetMode="External"/><Relationship Id="rId6" Type="http://schemas.openxmlformats.org/officeDocument/2006/relationships/hyperlink" Target="https://www.php.net/manual/en/language.types.array.php" TargetMode="External"/><Relationship Id="rId7" Type="http://schemas.openxmlformats.org/officeDocument/2006/relationships/hyperlink" Target="https://www.php.net/manual/en/language.types.array.php" TargetMode="External"/><Relationship Id="rId8" Type="http://schemas.openxmlformats.org/officeDocument/2006/relationships/hyperlink" Target="https://www.php.net/manual/en/language.types.array.ph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hyperlink" Target="https://www.php.net/manual/en/language.types.resource.php" TargetMode="External"/><Relationship Id="rId4" Type="http://schemas.openxmlformats.org/officeDocument/2006/relationships/hyperlink" Target="https://www.php.net/manual/en/language.types.resource.php" TargetMode="External"/></Relationships>
</file>

<file path=ppt/slides/_rels/slide46.xml.rels><?xml version="1.0" encoding="UTF-8" standalone="yes"?><Relationships xmlns="http://schemas.openxmlformats.org/package/2006/relationships"><Relationship Id="rId10" Type="http://schemas.openxmlformats.org/officeDocument/2006/relationships/hyperlink" Target="https://www.php.net/manual/en/reserved.constants.php#constant.null" TargetMode="External"/><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www.php.net/manual/en/language.types.null.php" TargetMode="External"/><Relationship Id="rId4" Type="http://schemas.openxmlformats.org/officeDocument/2006/relationships/hyperlink" Target="https://www.php.net/manual/en/language.types.null.php" TargetMode="External"/><Relationship Id="rId9" Type="http://schemas.openxmlformats.org/officeDocument/2006/relationships/hyperlink" Target="https://www.php.net/manual/en/reserved.constants.php#constant.null" TargetMode="External"/><Relationship Id="rId5" Type="http://schemas.openxmlformats.org/officeDocument/2006/relationships/hyperlink" Target="https://www.php.net/manual/en/reserved.constants.php#constant.null" TargetMode="External"/><Relationship Id="rId6" Type="http://schemas.openxmlformats.org/officeDocument/2006/relationships/hyperlink" Target="https://www.php.net/manual/en/reserved.constants.php#constant.null" TargetMode="External"/><Relationship Id="rId7" Type="http://schemas.openxmlformats.org/officeDocument/2006/relationships/hyperlink" Target="https://www.php.net/manual/en/function.unset.php" TargetMode="External"/><Relationship Id="rId8" Type="http://schemas.openxmlformats.org/officeDocument/2006/relationships/hyperlink" Target="https://www.php.net/manual/en/function.unset.ph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www.php.net/manual/en/reserved.constants.php#constant.null" TargetMode="External"/></Relationships>
</file>

<file path=ppt/slides/_rels/slide48.xml.rels><?xml version="1.0" encoding="UTF-8" standalone="yes"?><Relationships xmlns="http://schemas.openxmlformats.org/package/2006/relationships"><Relationship Id="rId20" Type="http://schemas.openxmlformats.org/officeDocument/2006/relationships/hyperlink" Target="https://www.php.net/manual/en/language.types.null.php" TargetMode="External"/><Relationship Id="rId11" Type="http://schemas.openxmlformats.org/officeDocument/2006/relationships/hyperlink" Target="https://www.php.net/manual/en/language.types.float.php" TargetMode="External"/><Relationship Id="rId22" Type="http://schemas.openxmlformats.org/officeDocument/2006/relationships/hyperlink" Target="https://www.php.net/manual/en/reserved.constants.php#constant.null" TargetMode="External"/><Relationship Id="rId10" Type="http://schemas.openxmlformats.org/officeDocument/2006/relationships/hyperlink" Target="https://www.php.net/manual/en/language.types.float.php" TargetMode="External"/><Relationship Id="rId21" Type="http://schemas.openxmlformats.org/officeDocument/2006/relationships/hyperlink" Target="https://www.php.net/manual/en/language.types.null.php" TargetMode="External"/><Relationship Id="rId13" Type="http://schemas.openxmlformats.org/officeDocument/2006/relationships/hyperlink" Target="https://www.php.net/manual/en/language.types.integer.php" TargetMode="External"/><Relationship Id="rId12" Type="http://schemas.openxmlformats.org/officeDocument/2006/relationships/hyperlink" Target="https://www.php.net/manual/en/language.types.integer.php" TargetMode="External"/><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www.php.net/manual/en/language.types.boolean.php" TargetMode="External"/><Relationship Id="rId4" Type="http://schemas.openxmlformats.org/officeDocument/2006/relationships/hyperlink" Target="https://www.php.net/manual/en/language.types.boolean.php" TargetMode="External"/><Relationship Id="rId9" Type="http://schemas.openxmlformats.org/officeDocument/2006/relationships/hyperlink" Target="https://www.php.net/manual/en/language.types.float.php" TargetMode="External"/><Relationship Id="rId15" Type="http://schemas.openxmlformats.org/officeDocument/2006/relationships/hyperlink" Target="https://www.php.net/manual/en/language.types.float.php" TargetMode="External"/><Relationship Id="rId14" Type="http://schemas.openxmlformats.org/officeDocument/2006/relationships/hyperlink" Target="https://www.php.net/manual/en/language.types.float.php" TargetMode="External"/><Relationship Id="rId17" Type="http://schemas.openxmlformats.org/officeDocument/2006/relationships/hyperlink" Target="https://www.php.net/manual/en/language.types.integer.php" TargetMode="External"/><Relationship Id="rId16" Type="http://schemas.openxmlformats.org/officeDocument/2006/relationships/hyperlink" Target="https://www.php.net/manual/en/language.types.integer.php" TargetMode="External"/><Relationship Id="rId5" Type="http://schemas.openxmlformats.org/officeDocument/2006/relationships/hyperlink" Target="https://www.php.net/manual/en/reserved.constants.php#constant.false" TargetMode="External"/><Relationship Id="rId19" Type="http://schemas.openxmlformats.org/officeDocument/2006/relationships/hyperlink" Target="https://www.php.net/manual/en/language.types.numeric-strings.php" TargetMode="External"/><Relationship Id="rId6" Type="http://schemas.openxmlformats.org/officeDocument/2006/relationships/hyperlink" Target="https://www.php.net/manual/en/reserved.constants.php#constant.true" TargetMode="External"/><Relationship Id="rId18" Type="http://schemas.openxmlformats.org/officeDocument/2006/relationships/hyperlink" Target="https://www.php.net/manual/en/language.types.numeric-strings.php" TargetMode="External"/><Relationship Id="rId7" Type="http://schemas.openxmlformats.org/officeDocument/2006/relationships/hyperlink" Target="https://www.php.net/manual/en/reserved.constants.php#constant.true" TargetMode="External"/><Relationship Id="rId8" Type="http://schemas.openxmlformats.org/officeDocument/2006/relationships/hyperlink" Target="https://www.php.net/manual/en/language.types.float.ph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www.php.net/manual/en/reserved.constants.php#constant.null" TargetMode="External"/><Relationship Id="rId4" Type="http://schemas.openxmlformats.org/officeDocument/2006/relationships/hyperlink" Target="https://www.php.net/manual/en/reserved.constants.php#constant.null" TargetMode="External"/><Relationship Id="rId5" Type="http://schemas.openxmlformats.org/officeDocument/2006/relationships/hyperlink" Target="https://www.php.net/manual/en/language.types.null.php" TargetMode="External"/><Relationship Id="rId6" Type="http://schemas.openxmlformats.org/officeDocument/2006/relationships/hyperlink" Target="https://www.php.net/manual/en/reserved.constants.php#constant.n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www.php.net/manual/en/language.types.array.php" TargetMode="External"/><Relationship Id="rId10" Type="http://schemas.openxmlformats.org/officeDocument/2006/relationships/hyperlink" Target="https://www.php.net/manual/en/language.types.string.php" TargetMode="External"/><Relationship Id="rId13" Type="http://schemas.openxmlformats.org/officeDocument/2006/relationships/hyperlink" Target="https://www.php.net/manual/en/ref.simplexml.php" TargetMode="External"/><Relationship Id="rId12" Type="http://schemas.openxmlformats.org/officeDocument/2006/relationships/hyperlink" Target="https://www.php.net/manual/en/language.types.null.php" TargetMode="External"/><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www.php.net/manual/en/language.types.boolean.php" TargetMode="External"/><Relationship Id="rId4" Type="http://schemas.openxmlformats.org/officeDocument/2006/relationships/hyperlink" Target="https://www.php.net/manual/en/reserved.constants.php#constant.false" TargetMode="External"/><Relationship Id="rId9" Type="http://schemas.openxmlformats.org/officeDocument/2006/relationships/hyperlink" Target="https://www.php.net/manual/en/language.types.string.php" TargetMode="External"/><Relationship Id="rId15" Type="http://schemas.openxmlformats.org/officeDocument/2006/relationships/hyperlink" Target="https://www.php.net/manual/en/language.types.resource.php" TargetMode="External"/><Relationship Id="rId14" Type="http://schemas.openxmlformats.org/officeDocument/2006/relationships/hyperlink" Target="https://www.php.net/manual/en/reserved.constants.php#constant.true" TargetMode="External"/><Relationship Id="rId16" Type="http://schemas.openxmlformats.org/officeDocument/2006/relationships/hyperlink" Target="https://www.php.net/manual/en/math.constants.php#constant.nan" TargetMode="External"/><Relationship Id="rId5" Type="http://schemas.openxmlformats.org/officeDocument/2006/relationships/hyperlink" Target="https://www.php.net/manual/en/language.types.boolean.php" TargetMode="External"/><Relationship Id="rId6" Type="http://schemas.openxmlformats.org/officeDocument/2006/relationships/hyperlink" Target="https://www.php.net/manual/en/reserved.constants.php#constant.false" TargetMode="External"/><Relationship Id="rId7" Type="http://schemas.openxmlformats.org/officeDocument/2006/relationships/hyperlink" Target="https://www.php.net/manual/en/language.types.integer.php" TargetMode="External"/><Relationship Id="rId8" Type="http://schemas.openxmlformats.org/officeDocument/2006/relationships/hyperlink" Target="https://www.php.net/manual/en/language.types.float.ph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www.php.net/manual/en/language.types.numeric-strings.php" TargetMode="External"/><Relationship Id="rId4" Type="http://schemas.openxmlformats.org/officeDocument/2006/relationships/hyperlink" Target="https://www.php.net/manual/en/language.types.integer.php" TargetMode="External"/><Relationship Id="rId5" Type="http://schemas.openxmlformats.org/officeDocument/2006/relationships/hyperlink" Target="https://www.php.net/manual/en/language.types.float.php" TargetMode="External"/></Relationships>
</file>

<file path=ppt/slides/_rels/slide53.xml.rels><?xml version="1.0" encoding="UTF-8" standalone="yes"?><Relationships xmlns="http://schemas.openxmlformats.org/package/2006/relationships"><Relationship Id="rId11" Type="http://schemas.openxmlformats.org/officeDocument/2006/relationships/hyperlink" Target="https://www.php.net/manual/en/reserved.constants.php#constant.true" TargetMode="External"/><Relationship Id="rId10" Type="http://schemas.openxmlformats.org/officeDocument/2006/relationships/hyperlink" Target="https://www.php.net/manual/en/language.types.boolean.php" TargetMode="External"/><Relationship Id="rId13" Type="http://schemas.openxmlformats.org/officeDocument/2006/relationships/hyperlink" Target="https://www.php.net/manual/en/language.types.boolean.php" TargetMode="External"/><Relationship Id="rId12" Type="http://schemas.openxmlformats.org/officeDocument/2006/relationships/hyperlink" Target="https://www.php.net/manual/en/language.types.string.php" TargetMode="External"/><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www.php.net/manual/en/language.types.string.php" TargetMode="External"/><Relationship Id="rId4" Type="http://schemas.openxmlformats.org/officeDocument/2006/relationships/hyperlink" Target="https://www.php.net/manual/en/function.strval.php" TargetMode="External"/><Relationship Id="rId9" Type="http://schemas.openxmlformats.org/officeDocument/2006/relationships/hyperlink" Target="https://www.php.net/manual/en/language.types.string.php" TargetMode="External"/><Relationship Id="rId15" Type="http://schemas.openxmlformats.org/officeDocument/2006/relationships/hyperlink" Target="https://www.php.net/manual/en/language.types.integer.php" TargetMode="External"/><Relationship Id="rId14" Type="http://schemas.openxmlformats.org/officeDocument/2006/relationships/hyperlink" Target="https://www.php.net/manual/en/reserved.constants.php#constant.false" TargetMode="External"/><Relationship Id="rId17" Type="http://schemas.openxmlformats.org/officeDocument/2006/relationships/hyperlink" Target="https://www.php.net/manual/en/language.types.string.php" TargetMode="External"/><Relationship Id="rId16" Type="http://schemas.openxmlformats.org/officeDocument/2006/relationships/hyperlink" Target="https://www.php.net/manual/en/language.types.float.php" TargetMode="External"/><Relationship Id="rId5" Type="http://schemas.openxmlformats.org/officeDocument/2006/relationships/hyperlink" Target="https://www.php.net/manual/en/language.types.string.php" TargetMode="External"/><Relationship Id="rId6" Type="http://schemas.openxmlformats.org/officeDocument/2006/relationships/hyperlink" Target="https://www.php.net/manual/en/language.types.string.php" TargetMode="External"/><Relationship Id="rId18" Type="http://schemas.openxmlformats.org/officeDocument/2006/relationships/hyperlink" Target="https://www.php.net/manual/en/language.types.float.php" TargetMode="External"/><Relationship Id="rId7" Type="http://schemas.openxmlformats.org/officeDocument/2006/relationships/hyperlink" Target="https://www.php.net/manual/en/function.echo.php" TargetMode="External"/><Relationship Id="rId8" Type="http://schemas.openxmlformats.org/officeDocument/2006/relationships/hyperlink" Target="https://www.php.net/manual/en/function.print.php" TargetMode="External"/></Relationships>
</file>

<file path=ppt/slides/_rels/slide54.xml.rels><?xml version="1.0" encoding="UTF-8" standalone="yes"?><Relationships xmlns="http://schemas.openxmlformats.org/package/2006/relationships"><Relationship Id="rId11" Type="http://schemas.openxmlformats.org/officeDocument/2006/relationships/hyperlink" Target="https://www.php.net/manual/en/reserved.constants.php#constant.null" TargetMode="External"/><Relationship Id="rId10" Type="http://schemas.openxmlformats.org/officeDocument/2006/relationships/hyperlink" Target="https://www.php.net/manual/en/language.types.resource.php" TargetMode="External"/><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www.php.net/manual/en/language.types.array.php" TargetMode="External"/><Relationship Id="rId4" Type="http://schemas.openxmlformats.org/officeDocument/2006/relationships/hyperlink" Target="https://www.php.net/manual/en/language.types.string.php" TargetMode="External"/><Relationship Id="rId9" Type="http://schemas.openxmlformats.org/officeDocument/2006/relationships/hyperlink" Target="https://www.php.net/manual/en/language.types.string.php" TargetMode="External"/><Relationship Id="rId5" Type="http://schemas.openxmlformats.org/officeDocument/2006/relationships/hyperlink" Target="https://www.php.net/manual/en/language.types.object.php" TargetMode="External"/><Relationship Id="rId6" Type="http://schemas.openxmlformats.org/officeDocument/2006/relationships/hyperlink" Target="https://www.php.net/manual/en/language.types.string.php" TargetMode="External"/><Relationship Id="rId7" Type="http://schemas.openxmlformats.org/officeDocument/2006/relationships/hyperlink" Target="https://www.php.net/manual/en/language.oop5.magic.php" TargetMode="External"/><Relationship Id="rId8" Type="http://schemas.openxmlformats.org/officeDocument/2006/relationships/hyperlink" Target="https://www.php.net/manual/en/language.types.resource.ph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1" Type="http://schemas.openxmlformats.org/officeDocument/2006/relationships/hyperlink" Target="https://www.php.net/manual/en/language.operators.string.php" TargetMode="External"/><Relationship Id="rId10" Type="http://schemas.openxmlformats.org/officeDocument/2006/relationships/hyperlink" Target="https://www.php.net/manual/en/language.operators.logical.php" TargetMode="External"/><Relationship Id="rId13" Type="http://schemas.openxmlformats.org/officeDocument/2006/relationships/hyperlink" Target="https://www.php.net/manual/en/language.operators.type.php" TargetMode="External"/><Relationship Id="rId12" Type="http://schemas.openxmlformats.org/officeDocument/2006/relationships/hyperlink" Target="https://www.php.net/manual/en/language.operators.array.php" TargetMode="External"/><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www.php.net/manual/en/language.operators.arithmetic.php" TargetMode="External"/><Relationship Id="rId4" Type="http://schemas.openxmlformats.org/officeDocument/2006/relationships/hyperlink" Target="https://www.php.net/manual/en/language.operators.increment.php" TargetMode="External"/><Relationship Id="rId9" Type="http://schemas.openxmlformats.org/officeDocument/2006/relationships/hyperlink" Target="https://www.php.net/manual/en/language.operators.execution.php" TargetMode="External"/><Relationship Id="rId5" Type="http://schemas.openxmlformats.org/officeDocument/2006/relationships/hyperlink" Target="https://www.php.net/manual/en/language.operators.assignment.php" TargetMode="External"/><Relationship Id="rId6" Type="http://schemas.openxmlformats.org/officeDocument/2006/relationships/hyperlink" Target="https://www.php.net/manual/en/language.operators.bitwise.php" TargetMode="External"/><Relationship Id="rId7" Type="http://schemas.openxmlformats.org/officeDocument/2006/relationships/hyperlink" Target="https://www.php.net/manual/en/language.operators.comparison.php" TargetMode="External"/><Relationship Id="rId8" Type="http://schemas.openxmlformats.org/officeDocument/2006/relationships/hyperlink" Target="https://www.php.net/manual/en/language.operators.errorcontrol.ph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www.php.net/manual/en/language.operators.logical.php" TargetMode="External"/><Relationship Id="rId4" Type="http://schemas.openxmlformats.org/officeDocument/2006/relationships/hyperlink" Target="https://www.php.net/manual/en/language.operators.increment.php" TargetMode="External"/><Relationship Id="rId5" Type="http://schemas.openxmlformats.org/officeDocument/2006/relationships/hyperlink" Target="https://www.php.net/manual/en/language.operators.arithmetic.php" TargetMode="External"/><Relationship Id="rId6" Type="http://schemas.openxmlformats.org/officeDocument/2006/relationships/hyperlink" Target="https://www.php.net/manual/en/language.operators.comparison.php#language.operators.comparison.ternar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www.php.net/manual/en/function.shell-exec.php"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www.php.net/manual/en/language.types.string.php"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I</a:t>
            </a:r>
            <a:r>
              <a:rPr lang="en" sz="5300"/>
              <a:t>nternet Programming Two</a:t>
            </a:r>
            <a:endParaRPr sz="53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Girmachew Gulint</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109" name="Google Shape;109;p25"/>
          <p:cNvSpPr txBox="1"/>
          <p:nvPr/>
        </p:nvSpPr>
        <p:spPr>
          <a:xfrm>
            <a:off x="6660550" y="3799825"/>
            <a:ext cx="251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2016 E.C</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local development server</a:t>
            </a:r>
            <a:endParaRPr/>
          </a:p>
        </p:txBody>
      </p:sp>
      <p:sp>
        <p:nvSpPr>
          <p:cNvPr id="187" name="Google Shape;18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XAMPP control panel </a:t>
            </a:r>
            <a:endParaRPr/>
          </a:p>
          <a:p>
            <a:pPr indent="-317500" lvl="1" marL="914400" rtl="0" algn="l">
              <a:spcBef>
                <a:spcPts val="0"/>
              </a:spcBef>
              <a:spcAft>
                <a:spcPts val="0"/>
              </a:spcAft>
              <a:buSzPts val="1400"/>
              <a:buAutoNum type="alphaLcPeriod"/>
            </a:pPr>
            <a:r>
              <a:rPr lang="en"/>
              <a:t>Click start </a:t>
            </a:r>
            <a:r>
              <a:rPr lang="en"/>
              <a:t>in front</a:t>
            </a:r>
            <a:r>
              <a:rPr lang="en"/>
              <a:t> of Apache and Mysql</a:t>
            </a:r>
            <a:endParaRPr/>
          </a:p>
          <a:p>
            <a:pPr indent="-317500" lvl="1" marL="914400" rtl="0" algn="l">
              <a:spcBef>
                <a:spcPts val="0"/>
              </a:spcBef>
              <a:spcAft>
                <a:spcPts val="0"/>
              </a:spcAft>
              <a:buSzPts val="1400"/>
              <a:buAutoNum type="alphaLcPeriod"/>
            </a:pPr>
            <a:r>
              <a:rPr lang="en"/>
              <a:t>Then click admin or open browser and write 127.0.0.1 or localhost/yourWebsiteDirectory</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88" name="Google Shape;18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editor</a:t>
            </a:r>
            <a:endParaRPr/>
          </a:p>
        </p:txBody>
      </p:sp>
      <p:sp>
        <p:nvSpPr>
          <p:cNvPr id="194" name="Google Shape;19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One of required tool is code editor and there are some options:</a:t>
            </a:r>
            <a:endParaRPr/>
          </a:p>
          <a:p>
            <a:pPr indent="-342900" lvl="0" marL="457200" rtl="0" algn="l">
              <a:spcBef>
                <a:spcPts val="1600"/>
              </a:spcBef>
              <a:spcAft>
                <a:spcPts val="0"/>
              </a:spcAft>
              <a:buSzPts val="1800"/>
              <a:buChar char="➢"/>
            </a:pPr>
            <a:r>
              <a:rPr lang="en"/>
              <a:t>Notepad</a:t>
            </a:r>
            <a:endParaRPr/>
          </a:p>
          <a:p>
            <a:pPr indent="-342900" lvl="0" marL="457200" rtl="0" algn="l">
              <a:spcBef>
                <a:spcPts val="0"/>
              </a:spcBef>
              <a:spcAft>
                <a:spcPts val="0"/>
              </a:spcAft>
              <a:buSzPts val="1800"/>
              <a:buChar char="➢"/>
            </a:pPr>
            <a:r>
              <a:rPr lang="en"/>
              <a:t>Sublime Text</a:t>
            </a:r>
            <a:endParaRPr/>
          </a:p>
          <a:p>
            <a:pPr indent="-342900" lvl="0" marL="457200" rtl="0" algn="l">
              <a:spcBef>
                <a:spcPts val="0"/>
              </a:spcBef>
              <a:spcAft>
                <a:spcPts val="0"/>
              </a:spcAft>
              <a:buSzPts val="1800"/>
              <a:buChar char="➢"/>
            </a:pPr>
            <a:r>
              <a:rPr lang="en"/>
              <a:t>VS Code</a:t>
            </a:r>
            <a:endParaRPr/>
          </a:p>
          <a:p>
            <a:pPr indent="-342900" lvl="0" marL="457200" rtl="0" algn="l">
              <a:spcBef>
                <a:spcPts val="0"/>
              </a:spcBef>
              <a:spcAft>
                <a:spcPts val="0"/>
              </a:spcAft>
              <a:buSzPts val="1800"/>
              <a:buChar char="➢"/>
            </a:pPr>
            <a:r>
              <a:rPr lang="en"/>
              <a:t>PHPStorm</a:t>
            </a:r>
            <a:endParaRPr/>
          </a:p>
        </p:txBody>
      </p:sp>
      <p:sp>
        <p:nvSpPr>
          <p:cNvPr id="195" name="Google Shape;19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PHP runs</a:t>
            </a:r>
            <a:endParaRPr/>
          </a:p>
        </p:txBody>
      </p:sp>
      <p:pic>
        <p:nvPicPr>
          <p:cNvPr id="201" name="Google Shape;201;p36"/>
          <p:cNvPicPr preferRelativeResize="0"/>
          <p:nvPr/>
        </p:nvPicPr>
        <p:blipFill rotWithShape="1">
          <a:blip r:embed="rId3">
            <a:alphaModFix/>
          </a:blip>
          <a:srcRect b="0" l="0" r="10873" t="0"/>
          <a:stretch/>
        </p:blipFill>
        <p:spPr>
          <a:xfrm>
            <a:off x="311700" y="1358125"/>
            <a:ext cx="1387000" cy="1320200"/>
          </a:xfrm>
          <a:prstGeom prst="rect">
            <a:avLst/>
          </a:prstGeom>
          <a:noFill/>
          <a:ln>
            <a:noFill/>
          </a:ln>
        </p:spPr>
      </p:pic>
      <p:pic>
        <p:nvPicPr>
          <p:cNvPr id="202" name="Google Shape;202;p36"/>
          <p:cNvPicPr preferRelativeResize="0"/>
          <p:nvPr/>
        </p:nvPicPr>
        <p:blipFill>
          <a:blip r:embed="rId4">
            <a:alphaModFix/>
          </a:blip>
          <a:stretch>
            <a:fillRect/>
          </a:stretch>
        </p:blipFill>
        <p:spPr>
          <a:xfrm>
            <a:off x="6231106" y="1152481"/>
            <a:ext cx="1387000" cy="1386950"/>
          </a:xfrm>
          <a:prstGeom prst="rect">
            <a:avLst/>
          </a:prstGeom>
          <a:noFill/>
          <a:ln>
            <a:noFill/>
          </a:ln>
        </p:spPr>
      </p:pic>
      <p:pic>
        <p:nvPicPr>
          <p:cNvPr id="203" name="Google Shape;203;p36"/>
          <p:cNvPicPr preferRelativeResize="0"/>
          <p:nvPr/>
        </p:nvPicPr>
        <p:blipFill>
          <a:blip r:embed="rId5">
            <a:alphaModFix/>
          </a:blip>
          <a:stretch>
            <a:fillRect/>
          </a:stretch>
        </p:blipFill>
        <p:spPr>
          <a:xfrm>
            <a:off x="2669875" y="3120775"/>
            <a:ext cx="1747476" cy="1171675"/>
          </a:xfrm>
          <a:prstGeom prst="rect">
            <a:avLst/>
          </a:prstGeom>
          <a:noFill/>
          <a:ln>
            <a:noFill/>
          </a:ln>
        </p:spPr>
      </p:pic>
      <p:pic>
        <p:nvPicPr>
          <p:cNvPr id="204" name="Google Shape;204;p36"/>
          <p:cNvPicPr preferRelativeResize="0"/>
          <p:nvPr/>
        </p:nvPicPr>
        <p:blipFill rotWithShape="1">
          <a:blip r:embed="rId6">
            <a:alphaModFix/>
          </a:blip>
          <a:srcRect b="0" l="0" r="52783" t="6690"/>
          <a:stretch/>
        </p:blipFill>
        <p:spPr>
          <a:xfrm>
            <a:off x="6726325" y="3120775"/>
            <a:ext cx="891775" cy="1171675"/>
          </a:xfrm>
          <a:prstGeom prst="rect">
            <a:avLst/>
          </a:prstGeom>
          <a:noFill/>
          <a:ln>
            <a:noFill/>
          </a:ln>
        </p:spPr>
      </p:pic>
      <p:sp>
        <p:nvSpPr>
          <p:cNvPr id="205" name="Google Shape;205;p36"/>
          <p:cNvSpPr txBox="1"/>
          <p:nvPr/>
        </p:nvSpPr>
        <p:spPr>
          <a:xfrm>
            <a:off x="6433400" y="896425"/>
            <a:ext cx="230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PHP </a:t>
            </a:r>
            <a:r>
              <a:rPr lang="en" sz="1800">
                <a:solidFill>
                  <a:schemeClr val="accent3"/>
                </a:solidFill>
                <a:latin typeface="Proxima Nova"/>
                <a:ea typeface="Proxima Nova"/>
                <a:cs typeface="Proxima Nova"/>
                <a:sym typeface="Proxima Nova"/>
              </a:rPr>
              <a:t>Interpreter</a:t>
            </a:r>
            <a:endParaRPr sz="1800">
              <a:solidFill>
                <a:schemeClr val="accent3"/>
              </a:solidFill>
              <a:latin typeface="Proxima Nova"/>
              <a:ea typeface="Proxima Nova"/>
              <a:cs typeface="Proxima Nova"/>
              <a:sym typeface="Proxima Nova"/>
            </a:endParaRPr>
          </a:p>
        </p:txBody>
      </p:sp>
      <p:sp>
        <p:nvSpPr>
          <p:cNvPr id="206" name="Google Shape;206;p36"/>
          <p:cNvSpPr txBox="1"/>
          <p:nvPr/>
        </p:nvSpPr>
        <p:spPr>
          <a:xfrm>
            <a:off x="7708750" y="3686275"/>
            <a:ext cx="118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Database</a:t>
            </a:r>
            <a:endParaRPr sz="1800">
              <a:solidFill>
                <a:schemeClr val="accent3"/>
              </a:solidFill>
              <a:latin typeface="Proxima Nova"/>
              <a:ea typeface="Proxima Nova"/>
              <a:cs typeface="Proxima Nova"/>
              <a:sym typeface="Proxima Nova"/>
            </a:endParaRPr>
          </a:p>
        </p:txBody>
      </p:sp>
      <p:sp>
        <p:nvSpPr>
          <p:cNvPr id="207" name="Google Shape;207;p36"/>
          <p:cNvSpPr txBox="1"/>
          <p:nvPr/>
        </p:nvSpPr>
        <p:spPr>
          <a:xfrm>
            <a:off x="608225" y="1093550"/>
            <a:ext cx="118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Client</a:t>
            </a:r>
            <a:endParaRPr sz="1800">
              <a:solidFill>
                <a:schemeClr val="accent3"/>
              </a:solidFill>
              <a:latin typeface="Proxima Nova"/>
              <a:ea typeface="Proxima Nova"/>
              <a:cs typeface="Proxima Nova"/>
              <a:sym typeface="Proxima Nova"/>
            </a:endParaRPr>
          </a:p>
        </p:txBody>
      </p:sp>
      <p:sp>
        <p:nvSpPr>
          <p:cNvPr id="208" name="Google Shape;208;p36"/>
          <p:cNvSpPr/>
          <p:nvPr/>
        </p:nvSpPr>
        <p:spPr>
          <a:xfrm rot="2369422">
            <a:off x="1310061" y="2958911"/>
            <a:ext cx="1263782" cy="4356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9" name="Google Shape;209;p36"/>
          <p:cNvSpPr/>
          <p:nvPr/>
        </p:nvSpPr>
        <p:spPr>
          <a:xfrm rot="-1808156">
            <a:off x="4150950" y="2671699"/>
            <a:ext cx="2289797" cy="2988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0" name="Google Shape;210;p36"/>
          <p:cNvSpPr/>
          <p:nvPr/>
        </p:nvSpPr>
        <p:spPr>
          <a:xfrm rot="3992970">
            <a:off x="6581931" y="2604731"/>
            <a:ext cx="1012422" cy="43276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1" name="Google Shape;211;p36"/>
          <p:cNvSpPr/>
          <p:nvPr/>
        </p:nvSpPr>
        <p:spPr>
          <a:xfrm rot="-5910501">
            <a:off x="7018430" y="2535954"/>
            <a:ext cx="1137519" cy="36827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2" name="Google Shape;212;p36"/>
          <p:cNvSpPr/>
          <p:nvPr/>
        </p:nvSpPr>
        <p:spPr>
          <a:xfrm flipH="1" rot="-2081587">
            <a:off x="4117041" y="2221777"/>
            <a:ext cx="2134120" cy="371144"/>
          </a:xfrm>
          <a:prstGeom prst="rightArrow">
            <a:avLst>
              <a:gd fmla="val 50000" name="adj1"/>
              <a:gd fmla="val 267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3" name="Google Shape;213;p36"/>
          <p:cNvSpPr/>
          <p:nvPr/>
        </p:nvSpPr>
        <p:spPr>
          <a:xfrm rot="-8586337">
            <a:off x="1702803" y="2453005"/>
            <a:ext cx="1263780" cy="43566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4" name="Google Shape;21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PHP</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Easier to get started</a:t>
            </a:r>
            <a:endParaRPr/>
          </a:p>
          <a:p>
            <a:pPr indent="-342900" lvl="0" marL="457200" rtl="0" algn="l">
              <a:spcBef>
                <a:spcPts val="0"/>
              </a:spcBef>
              <a:spcAft>
                <a:spcPts val="0"/>
              </a:spcAft>
              <a:buSzPts val="1800"/>
              <a:buChar char="➢"/>
            </a:pPr>
            <a:r>
              <a:rPr lang="en"/>
              <a:t>Beginner friendly</a:t>
            </a:r>
            <a:endParaRPr/>
          </a:p>
          <a:p>
            <a:pPr indent="-342900" lvl="0" marL="457200" rtl="0" algn="l">
              <a:spcBef>
                <a:spcPts val="0"/>
              </a:spcBef>
              <a:spcAft>
                <a:spcPts val="0"/>
              </a:spcAft>
              <a:buSzPts val="1800"/>
              <a:buChar char="➢"/>
            </a:pPr>
            <a:r>
              <a:rPr lang="en"/>
              <a:t>Powerful</a:t>
            </a:r>
            <a:endParaRPr/>
          </a:p>
          <a:p>
            <a:pPr indent="-342900" lvl="0" marL="457200" rtl="0" algn="l">
              <a:spcBef>
                <a:spcPts val="0"/>
              </a:spcBef>
              <a:spcAft>
                <a:spcPts val="0"/>
              </a:spcAft>
              <a:buSzPts val="1800"/>
              <a:buChar char="➢"/>
            </a:pPr>
            <a:r>
              <a:rPr lang="en"/>
              <a:t>Build CLI tools</a:t>
            </a:r>
            <a:endParaRPr/>
          </a:p>
          <a:p>
            <a:pPr indent="-342900" lvl="0" marL="457200" rtl="0" algn="l">
              <a:spcBef>
                <a:spcPts val="0"/>
              </a:spcBef>
              <a:spcAft>
                <a:spcPts val="0"/>
              </a:spcAft>
              <a:buSzPts val="1800"/>
              <a:buChar char="➢"/>
            </a:pPr>
            <a:r>
              <a:rPr lang="en"/>
              <a:t>Build Websites and Web apps</a:t>
            </a:r>
            <a:endParaRPr/>
          </a:p>
          <a:p>
            <a:pPr indent="-317500" lvl="1" marL="914400" rtl="0" algn="l">
              <a:spcBef>
                <a:spcPts val="0"/>
              </a:spcBef>
              <a:spcAft>
                <a:spcPts val="0"/>
              </a:spcAft>
              <a:buSzPts val="1400"/>
              <a:buChar char="○"/>
            </a:pPr>
            <a:r>
              <a:rPr lang="en"/>
              <a:t>E-commerce</a:t>
            </a:r>
            <a:endParaRPr/>
          </a:p>
          <a:p>
            <a:pPr indent="-317500" lvl="1" marL="914400" rtl="0" algn="l">
              <a:spcBef>
                <a:spcPts val="0"/>
              </a:spcBef>
              <a:spcAft>
                <a:spcPts val="0"/>
              </a:spcAft>
              <a:buSzPts val="1400"/>
              <a:buChar char="○"/>
            </a:pPr>
            <a:r>
              <a:rPr lang="en"/>
              <a:t>Blog</a:t>
            </a:r>
            <a:endParaRPr/>
          </a:p>
          <a:p>
            <a:pPr indent="-317500" lvl="1" marL="914400" rtl="0" algn="l">
              <a:spcBef>
                <a:spcPts val="0"/>
              </a:spcBef>
              <a:spcAft>
                <a:spcPts val="0"/>
              </a:spcAft>
              <a:buSzPts val="1400"/>
              <a:buChar char="○"/>
            </a:pPr>
            <a:r>
              <a:rPr lang="en"/>
              <a:t>Billing </a:t>
            </a:r>
            <a:endParaRPr/>
          </a:p>
          <a:p>
            <a:pPr indent="-342900" lvl="0" marL="457200" rtl="0" algn="l">
              <a:spcBef>
                <a:spcPts val="0"/>
              </a:spcBef>
              <a:spcAft>
                <a:spcPts val="0"/>
              </a:spcAft>
              <a:buSzPts val="1800"/>
              <a:buChar char="➢"/>
            </a:pPr>
            <a:r>
              <a:rPr lang="en"/>
              <a:t>Great ecosystems and frameworks</a:t>
            </a:r>
            <a:endParaRPr/>
          </a:p>
          <a:p>
            <a:pPr indent="-342900" lvl="0" marL="457200" rtl="0" algn="l">
              <a:spcBef>
                <a:spcPts val="0"/>
              </a:spcBef>
              <a:spcAft>
                <a:spcPts val="0"/>
              </a:spcAft>
              <a:buSzPts val="1800"/>
              <a:buChar char="➢"/>
            </a:pPr>
            <a:r>
              <a:rPr lang="en"/>
              <a:t>Countless third-part services</a:t>
            </a:r>
            <a:endParaRPr/>
          </a:p>
          <a:p>
            <a:pPr indent="0" lvl="0" marL="0" rtl="0" algn="l">
              <a:spcBef>
                <a:spcPts val="1600"/>
              </a:spcBef>
              <a:spcAft>
                <a:spcPts val="1600"/>
              </a:spcAft>
              <a:buNone/>
            </a:pPr>
            <a:r>
              <a:t/>
            </a:r>
            <a:endParaRPr/>
          </a:p>
        </p:txBody>
      </p:sp>
      <p:sp>
        <p:nvSpPr>
          <p:cNvPr id="221" name="Google Shape;22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PHP Syntax</a:t>
            </a:r>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Standard </a:t>
            </a:r>
            <a:endParaRPr/>
          </a:p>
          <a:p>
            <a:pPr indent="0" lvl="0" marL="914400" rtl="0" algn="l">
              <a:spcBef>
                <a:spcPts val="1600"/>
              </a:spcBef>
              <a:spcAft>
                <a:spcPts val="0"/>
              </a:spcAft>
              <a:buNone/>
            </a:pPr>
            <a:r>
              <a:rPr lang="en"/>
              <a:t>&lt;?php  // </a:t>
            </a:r>
            <a:r>
              <a:rPr lang="en"/>
              <a:t>opening</a:t>
            </a:r>
            <a:r>
              <a:rPr lang="en"/>
              <a:t> tag</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Body </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?&gt;    // closing tag</a:t>
            </a:r>
            <a:endParaRPr/>
          </a:p>
          <a:p>
            <a:pPr indent="0" lvl="0" marL="914400" rtl="0" algn="l">
              <a:spcBef>
                <a:spcPts val="1600"/>
              </a:spcBef>
              <a:spcAft>
                <a:spcPts val="1600"/>
              </a:spcAft>
              <a:buNone/>
            </a:pPr>
            <a:r>
              <a:rPr lang="en"/>
              <a:t>	</a:t>
            </a:r>
            <a:endParaRPr/>
          </a:p>
        </p:txBody>
      </p:sp>
      <p:sp>
        <p:nvSpPr>
          <p:cNvPr id="228" name="Google Shape;228;p38"/>
          <p:cNvSpPr txBox="1"/>
          <p:nvPr/>
        </p:nvSpPr>
        <p:spPr>
          <a:xfrm>
            <a:off x="4572000" y="1589300"/>
            <a:ext cx="4291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Proxima Nova"/>
                <a:ea typeface="Proxima Nova"/>
                <a:cs typeface="Proxima Nova"/>
                <a:sym typeface="Proxima Nova"/>
              </a:rPr>
              <a:t>PHP </a:t>
            </a:r>
            <a:r>
              <a:rPr lang="en" sz="1800">
                <a:solidFill>
                  <a:srgbClr val="666666"/>
                </a:solidFill>
                <a:latin typeface="Proxima Nova"/>
                <a:ea typeface="Proxima Nova"/>
                <a:cs typeface="Proxima Nova"/>
                <a:sym typeface="Proxima Nova"/>
              </a:rPr>
              <a:t>opening</a:t>
            </a:r>
            <a:r>
              <a:rPr lang="en" sz="1800">
                <a:solidFill>
                  <a:srgbClr val="666666"/>
                </a:solidFill>
                <a:latin typeface="Proxima Nova"/>
                <a:ea typeface="Proxima Nova"/>
                <a:cs typeface="Proxima Nova"/>
                <a:sym typeface="Proxima Nova"/>
              </a:rPr>
              <a:t> and closing tags</a:t>
            </a:r>
            <a:endParaRPr sz="18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n" sz="1800">
                <a:solidFill>
                  <a:srgbClr val="666666"/>
                </a:solidFill>
                <a:latin typeface="Proxima Nova"/>
                <a:ea typeface="Proxima Nova"/>
                <a:cs typeface="Proxima Nova"/>
                <a:sym typeface="Proxima Nova"/>
              </a:rPr>
              <a:t>If the file is php only closing tag is not mandatory. But, When PHP is </a:t>
            </a:r>
            <a:r>
              <a:rPr lang="en" sz="1800">
                <a:solidFill>
                  <a:srgbClr val="666666"/>
                </a:solidFill>
                <a:latin typeface="Proxima Nova"/>
                <a:ea typeface="Proxima Nova"/>
                <a:cs typeface="Proxima Nova"/>
                <a:sym typeface="Proxima Nova"/>
              </a:rPr>
              <a:t>embedded</a:t>
            </a:r>
            <a:r>
              <a:rPr lang="en" sz="1800">
                <a:solidFill>
                  <a:srgbClr val="666666"/>
                </a:solidFill>
                <a:latin typeface="Proxima Nova"/>
                <a:ea typeface="Proxima Nova"/>
                <a:cs typeface="Proxima Nova"/>
                <a:sym typeface="Proxima Nova"/>
              </a:rPr>
              <a:t> in HTML there must be proper opening and closing tags.</a:t>
            </a:r>
            <a:endParaRPr sz="1800">
              <a:solidFill>
                <a:srgbClr val="666666"/>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666666"/>
              </a:solidFill>
              <a:latin typeface="Proxima Nova"/>
              <a:ea typeface="Proxima Nova"/>
              <a:cs typeface="Proxima Nova"/>
              <a:sym typeface="Proxima Nova"/>
            </a:endParaRPr>
          </a:p>
        </p:txBody>
      </p:sp>
      <p:sp>
        <p:nvSpPr>
          <p:cNvPr id="229" name="Google Shape;22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PHP Syntax</a:t>
            </a:r>
            <a:endParaRPr/>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2. Short form</a:t>
            </a:r>
            <a:endParaRPr/>
          </a:p>
          <a:p>
            <a:pPr indent="0" lvl="0" marL="914400" rtl="0" algn="l">
              <a:spcBef>
                <a:spcPts val="1600"/>
              </a:spcBef>
              <a:spcAft>
                <a:spcPts val="0"/>
              </a:spcAft>
              <a:buNone/>
            </a:pPr>
            <a:r>
              <a:rPr lang="en"/>
              <a:t>&lt;?  // opening tag</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Body </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?&gt; // closing tag</a:t>
            </a:r>
            <a:endParaRPr/>
          </a:p>
          <a:p>
            <a:pPr indent="0" lvl="0" marL="914400" rtl="0" algn="l">
              <a:spcBef>
                <a:spcPts val="1600"/>
              </a:spcBef>
              <a:spcAft>
                <a:spcPts val="1600"/>
              </a:spcAft>
              <a:buNone/>
            </a:pPr>
            <a:r>
              <a:rPr lang="en"/>
              <a:t>	</a:t>
            </a:r>
            <a:endParaRPr/>
          </a:p>
        </p:txBody>
      </p:sp>
      <p:sp>
        <p:nvSpPr>
          <p:cNvPr id="236" name="Google Shape;236;p39"/>
          <p:cNvSpPr txBox="1"/>
          <p:nvPr/>
        </p:nvSpPr>
        <p:spPr>
          <a:xfrm>
            <a:off x="5249100" y="1925250"/>
            <a:ext cx="3583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Mono"/>
                <a:ea typeface="Roboto Mono"/>
                <a:cs typeface="Roboto Mono"/>
                <a:sym typeface="Roboto Mono"/>
              </a:rPr>
              <a:t>if short_open_tag is enabled</a:t>
            </a:r>
            <a:r>
              <a:rPr lang="en" sz="1800">
                <a:solidFill>
                  <a:schemeClr val="accent3"/>
                </a:solidFill>
                <a:latin typeface="Proxima Nova"/>
                <a:ea typeface="Proxima Nova"/>
                <a:cs typeface="Proxima Nova"/>
                <a:sym typeface="Proxima Nova"/>
              </a:rPr>
              <a:t> in php.ini it is </a:t>
            </a:r>
            <a:r>
              <a:rPr lang="en" sz="1800">
                <a:solidFill>
                  <a:schemeClr val="accent3"/>
                </a:solidFill>
                <a:latin typeface="Proxima Nova"/>
                <a:ea typeface="Proxima Nova"/>
                <a:cs typeface="Proxima Nova"/>
                <a:sym typeface="Proxima Nova"/>
              </a:rPr>
              <a:t>possible</a:t>
            </a:r>
            <a:r>
              <a:rPr lang="en" sz="1800">
                <a:solidFill>
                  <a:schemeClr val="accent3"/>
                </a:solidFill>
                <a:latin typeface="Proxima Nova"/>
                <a:ea typeface="Proxima Nova"/>
                <a:cs typeface="Proxima Nova"/>
                <a:sym typeface="Proxima Nova"/>
              </a:rPr>
              <a:t> to use it without php in the opening tag.</a:t>
            </a:r>
            <a:endParaRPr sz="1800">
              <a:solidFill>
                <a:schemeClr val="accent3"/>
              </a:solidFill>
              <a:latin typeface="Proxima Nova"/>
              <a:ea typeface="Proxima Nova"/>
              <a:cs typeface="Proxima Nova"/>
              <a:sym typeface="Proxima Nova"/>
            </a:endParaRPr>
          </a:p>
        </p:txBody>
      </p:sp>
      <p:sp>
        <p:nvSpPr>
          <p:cNvPr id="237" name="Google Shape;23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PHP Syntax</a:t>
            </a:r>
            <a:endParaRPr/>
          </a:p>
        </p:txBody>
      </p:sp>
      <p:sp>
        <p:nvSpPr>
          <p:cNvPr id="243" name="Google Shape;24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3</a:t>
            </a:r>
            <a:r>
              <a:rPr lang="en"/>
              <a:t>. ASP</a:t>
            </a:r>
            <a:endParaRPr/>
          </a:p>
          <a:p>
            <a:pPr indent="0" lvl="0" marL="914400" rtl="0" algn="l">
              <a:spcBef>
                <a:spcPts val="1600"/>
              </a:spcBef>
              <a:spcAft>
                <a:spcPts val="0"/>
              </a:spcAft>
              <a:buNone/>
            </a:pPr>
            <a:r>
              <a:rPr lang="en"/>
              <a:t>&lt;% // opening tag</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Body </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%&gt;   // closing tag</a:t>
            </a:r>
            <a:endParaRPr/>
          </a:p>
          <a:p>
            <a:pPr indent="0" lvl="0" marL="914400" rtl="0" algn="l">
              <a:spcBef>
                <a:spcPts val="1600"/>
              </a:spcBef>
              <a:spcAft>
                <a:spcPts val="1600"/>
              </a:spcAft>
              <a:buNone/>
            </a:pPr>
            <a:r>
              <a:rPr lang="en"/>
              <a:t>	</a:t>
            </a:r>
            <a:endParaRPr/>
          </a:p>
        </p:txBody>
      </p:sp>
      <p:sp>
        <p:nvSpPr>
          <p:cNvPr id="244" name="Google Shape;244;p40"/>
          <p:cNvSpPr txBox="1"/>
          <p:nvPr/>
        </p:nvSpPr>
        <p:spPr>
          <a:xfrm>
            <a:off x="4868975" y="1925250"/>
            <a:ext cx="358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It is </a:t>
            </a:r>
            <a:r>
              <a:rPr lang="en" sz="1800">
                <a:solidFill>
                  <a:schemeClr val="accent3"/>
                </a:solidFill>
                <a:latin typeface="Proxima Nova"/>
                <a:ea typeface="Proxima Nova"/>
                <a:cs typeface="Proxima Nova"/>
                <a:sym typeface="Proxima Nova"/>
              </a:rPr>
              <a:t>possible</a:t>
            </a:r>
            <a:r>
              <a:rPr lang="en" sz="1800">
                <a:solidFill>
                  <a:schemeClr val="accent3"/>
                </a:solidFill>
                <a:latin typeface="Proxima Nova"/>
                <a:ea typeface="Proxima Nova"/>
                <a:cs typeface="Proxima Nova"/>
                <a:sym typeface="Proxima Nova"/>
              </a:rPr>
              <a:t> to use &lt;% as opening and %&gt;</a:t>
            </a:r>
            <a:endParaRPr sz="1800">
              <a:solidFill>
                <a:schemeClr val="accent3"/>
              </a:solidFill>
              <a:latin typeface="Proxima Nova"/>
              <a:ea typeface="Proxima Nova"/>
              <a:cs typeface="Proxima Nova"/>
              <a:sym typeface="Proxima Nova"/>
            </a:endParaRPr>
          </a:p>
        </p:txBody>
      </p:sp>
      <p:sp>
        <p:nvSpPr>
          <p:cNvPr id="245" name="Google Shape;24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PHP Syntax</a:t>
            </a:r>
            <a:endParaRPr/>
          </a:p>
        </p:txBody>
      </p:sp>
      <p:sp>
        <p:nvSpPr>
          <p:cNvPr id="251" name="Google Shape;25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3. script</a:t>
            </a:r>
            <a:endParaRPr/>
          </a:p>
          <a:p>
            <a:pPr indent="0" lvl="0" marL="914400" rtl="0" algn="l">
              <a:spcBef>
                <a:spcPts val="1600"/>
              </a:spcBef>
              <a:spcAft>
                <a:spcPts val="0"/>
              </a:spcAft>
              <a:buNone/>
            </a:pPr>
            <a:r>
              <a:rPr lang="en"/>
              <a:t>&lt;script language=”php”&gt; // opening tag</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Body </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  &lt;/script&gt;   // closing tag</a:t>
            </a:r>
            <a:endParaRPr/>
          </a:p>
          <a:p>
            <a:pPr indent="0" lvl="0" marL="914400" rtl="0" algn="l">
              <a:spcBef>
                <a:spcPts val="1600"/>
              </a:spcBef>
              <a:spcAft>
                <a:spcPts val="1600"/>
              </a:spcAft>
              <a:buNone/>
            </a:pPr>
            <a:r>
              <a:rPr lang="en"/>
              <a:t>	</a:t>
            </a:r>
            <a:endParaRPr/>
          </a:p>
        </p:txBody>
      </p:sp>
      <p:sp>
        <p:nvSpPr>
          <p:cNvPr id="252" name="Google Shape;252;p41"/>
          <p:cNvSpPr txBox="1"/>
          <p:nvPr/>
        </p:nvSpPr>
        <p:spPr>
          <a:xfrm>
            <a:off x="4868975" y="2676550"/>
            <a:ext cx="358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Using scrit sysntax</a:t>
            </a:r>
            <a:endParaRPr sz="1800">
              <a:solidFill>
                <a:schemeClr val="accent3"/>
              </a:solidFill>
              <a:latin typeface="Proxima Nova"/>
              <a:ea typeface="Proxima Nova"/>
              <a:cs typeface="Proxima Nova"/>
              <a:sym typeface="Proxima Nova"/>
            </a:endParaRPr>
          </a:p>
        </p:txBody>
      </p:sp>
      <p:sp>
        <p:nvSpPr>
          <p:cNvPr id="253" name="Google Shape;25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259" name="Google Shape;25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&lt;?php</a:t>
            </a:r>
            <a:endParaRPr/>
          </a:p>
          <a:p>
            <a:pPr indent="0" lvl="0" marL="0" rtl="0" algn="l">
              <a:spcBef>
                <a:spcPts val="1600"/>
              </a:spcBef>
              <a:spcAft>
                <a:spcPts val="0"/>
              </a:spcAft>
              <a:buNone/>
            </a:pPr>
            <a:r>
              <a:rPr lang="en"/>
              <a:t>print(</a:t>
            </a:r>
            <a:r>
              <a:rPr lang="en"/>
              <a:t> “Hello </a:t>
            </a:r>
            <a:r>
              <a:rPr lang="en"/>
              <a:t>World</a:t>
            </a:r>
            <a:r>
              <a:rPr lang="en"/>
              <a:t>”</a:t>
            </a:r>
            <a:r>
              <a:rPr lang="en"/>
              <a:t>);</a:t>
            </a:r>
            <a:endParaRPr/>
          </a:p>
          <a:p>
            <a:pPr indent="0" lvl="0" marL="0" rtl="0" algn="l">
              <a:spcBef>
                <a:spcPts val="1600"/>
              </a:spcBef>
              <a:spcAft>
                <a:spcPts val="1600"/>
              </a:spcAft>
              <a:buNone/>
            </a:pPr>
            <a:r>
              <a:rPr lang="en"/>
              <a:t>?&gt;</a:t>
            </a:r>
            <a:endParaRPr/>
          </a:p>
        </p:txBody>
      </p:sp>
      <p:sp>
        <p:nvSpPr>
          <p:cNvPr id="260" name="Google Shape;260;p42"/>
          <p:cNvSpPr txBox="1"/>
          <p:nvPr/>
        </p:nvSpPr>
        <p:spPr>
          <a:xfrm>
            <a:off x="4074350" y="1444800"/>
            <a:ext cx="4334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1</a:t>
            </a:r>
            <a:r>
              <a:rPr baseline="30000" lang="en" sz="1800">
                <a:solidFill>
                  <a:schemeClr val="accent3"/>
                </a:solidFill>
                <a:latin typeface="Proxima Nova"/>
                <a:ea typeface="Proxima Nova"/>
                <a:cs typeface="Proxima Nova"/>
                <a:sym typeface="Proxima Nova"/>
              </a:rPr>
              <a:t>st</a:t>
            </a:r>
            <a:r>
              <a:rPr lang="en" sz="1800">
                <a:solidFill>
                  <a:schemeClr val="accent3"/>
                </a:solidFill>
                <a:latin typeface="Proxima Nova"/>
                <a:ea typeface="Proxima Nova"/>
                <a:cs typeface="Proxima Nova"/>
                <a:sym typeface="Proxima Nova"/>
              </a:rPr>
              <a:t> create folder xampp/htdocs/ip2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2</a:t>
            </a:r>
            <a:r>
              <a:rPr baseline="30000" lang="en" sz="1800">
                <a:solidFill>
                  <a:schemeClr val="accent3"/>
                </a:solidFill>
                <a:latin typeface="Proxima Nova"/>
                <a:ea typeface="Proxima Nova"/>
                <a:cs typeface="Proxima Nova"/>
                <a:sym typeface="Proxima Nova"/>
              </a:rPr>
              <a:t>nd</a:t>
            </a:r>
            <a:r>
              <a:rPr lang="en" sz="1800">
                <a:solidFill>
                  <a:schemeClr val="accent3"/>
                </a:solidFill>
                <a:latin typeface="Proxima Nova"/>
                <a:ea typeface="Proxima Nova"/>
                <a:cs typeface="Proxima Nova"/>
                <a:sym typeface="Proxima Nova"/>
              </a:rPr>
              <a:t> open text editor write this code</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3</a:t>
            </a:r>
            <a:r>
              <a:rPr baseline="30000" lang="en" sz="1800">
                <a:solidFill>
                  <a:schemeClr val="accent3"/>
                </a:solidFill>
                <a:latin typeface="Proxima Nova"/>
                <a:ea typeface="Proxima Nova"/>
                <a:cs typeface="Proxima Nova"/>
                <a:sym typeface="Proxima Nova"/>
              </a:rPr>
              <a:t>rd</a:t>
            </a:r>
            <a:r>
              <a:rPr lang="en" sz="1800">
                <a:solidFill>
                  <a:schemeClr val="accent3"/>
                </a:solidFill>
                <a:latin typeface="Proxima Nova"/>
                <a:ea typeface="Proxima Nova"/>
                <a:cs typeface="Proxima Nova"/>
                <a:sym typeface="Proxima Nova"/>
              </a:rPr>
              <a:t> save helloWorld.php in ip2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4</a:t>
            </a:r>
            <a:r>
              <a:rPr baseline="30000" lang="en" sz="1800">
                <a:solidFill>
                  <a:schemeClr val="accent3"/>
                </a:solidFill>
                <a:latin typeface="Proxima Nova"/>
                <a:ea typeface="Proxima Nova"/>
                <a:cs typeface="Proxima Nova"/>
                <a:sym typeface="Proxima Nova"/>
              </a:rPr>
              <a:t>th</a:t>
            </a:r>
            <a:r>
              <a:rPr lang="en" sz="1800">
                <a:solidFill>
                  <a:schemeClr val="accent3"/>
                </a:solidFill>
                <a:latin typeface="Proxima Nova"/>
                <a:ea typeface="Proxima Nova"/>
                <a:cs typeface="Proxima Nova"/>
                <a:sym typeface="Proxima Nova"/>
              </a:rPr>
              <a:t> open browser and write 127.0.0.1/ip2</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5</a:t>
            </a:r>
            <a:r>
              <a:rPr baseline="30000" lang="en" sz="1800">
                <a:solidFill>
                  <a:schemeClr val="accent3"/>
                </a:solidFill>
                <a:latin typeface="Proxima Nova"/>
                <a:ea typeface="Proxima Nova"/>
                <a:cs typeface="Proxima Nova"/>
                <a:sym typeface="Proxima Nova"/>
              </a:rPr>
              <a:t>th</a:t>
            </a:r>
            <a:r>
              <a:rPr lang="en" sz="1800">
                <a:solidFill>
                  <a:schemeClr val="accent3"/>
                </a:solidFill>
                <a:latin typeface="Proxima Nova"/>
                <a:ea typeface="Proxima Nova"/>
                <a:cs typeface="Proxima Nova"/>
                <a:sym typeface="Proxima Nova"/>
              </a:rPr>
              <a:t> see Hello World</a:t>
            </a:r>
            <a:endParaRPr sz="1800">
              <a:solidFill>
                <a:schemeClr val="accent3"/>
              </a:solidFill>
              <a:latin typeface="Proxima Nova"/>
              <a:ea typeface="Proxima Nova"/>
              <a:cs typeface="Proxima Nova"/>
              <a:sym typeface="Proxima Nova"/>
            </a:endParaRPr>
          </a:p>
        </p:txBody>
      </p:sp>
      <p:sp>
        <p:nvSpPr>
          <p:cNvPr id="261" name="Google Shape;26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data to the browser</a:t>
            </a:r>
            <a:endParaRPr/>
          </a:p>
        </p:txBody>
      </p:sp>
      <p:sp>
        <p:nvSpPr>
          <p:cNvPr id="267" name="Google Shape;26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There are some </a:t>
            </a:r>
            <a:r>
              <a:rPr lang="en" sz="1600"/>
              <a:t>options</a:t>
            </a:r>
            <a:r>
              <a:rPr lang="en" sz="1600"/>
              <a:t> to send data to the browser:</a:t>
            </a:r>
            <a:endParaRPr sz="1600"/>
          </a:p>
          <a:p>
            <a:pPr indent="-330200" lvl="0" marL="457200" rtl="0" algn="l">
              <a:spcBef>
                <a:spcPts val="1600"/>
              </a:spcBef>
              <a:spcAft>
                <a:spcPts val="0"/>
              </a:spcAft>
              <a:buSzPts val="1600"/>
              <a:buAutoNum type="arabicPeriod"/>
            </a:pPr>
            <a:r>
              <a:rPr lang="en" sz="1600"/>
              <a:t>Using echo : it is possible to send different types of data.</a:t>
            </a:r>
            <a:endParaRPr sz="1600"/>
          </a:p>
          <a:p>
            <a:pPr indent="0" lvl="0" marL="914400" rtl="0" algn="l">
              <a:spcBef>
                <a:spcPts val="1600"/>
              </a:spcBef>
              <a:spcAft>
                <a:spcPts val="0"/>
              </a:spcAft>
              <a:buNone/>
            </a:pPr>
            <a:r>
              <a:rPr lang="en" sz="1600"/>
              <a:t>echo  “Hello World” </a:t>
            </a:r>
            <a:r>
              <a:rPr lang="en" sz="1600"/>
              <a:t>;</a:t>
            </a:r>
            <a:r>
              <a:rPr lang="en" sz="1600"/>
              <a:t> /// send string to the browser</a:t>
            </a:r>
            <a:endParaRPr sz="1600"/>
          </a:p>
          <a:p>
            <a:pPr indent="0" lvl="0" marL="914400" rtl="0" algn="l">
              <a:spcBef>
                <a:spcPts val="1600"/>
              </a:spcBef>
              <a:spcAft>
                <a:spcPts val="0"/>
              </a:spcAft>
              <a:buNone/>
            </a:pPr>
            <a:r>
              <a:rPr lang="en" sz="1600"/>
              <a:t>echo 12</a:t>
            </a:r>
            <a:r>
              <a:rPr lang="en" sz="1600"/>
              <a:t>;</a:t>
            </a:r>
            <a:r>
              <a:rPr lang="en" sz="1600"/>
              <a:t> /// send integer to the browser</a:t>
            </a:r>
            <a:endParaRPr sz="1600"/>
          </a:p>
          <a:p>
            <a:pPr indent="0" lvl="0" marL="914400" rtl="0" algn="l">
              <a:spcBef>
                <a:spcPts val="1600"/>
              </a:spcBef>
              <a:spcAft>
                <a:spcPts val="0"/>
              </a:spcAft>
              <a:buNone/>
            </a:pPr>
            <a:r>
              <a:rPr lang="en" sz="1600"/>
              <a:t>echo ‘Hello World’ </a:t>
            </a:r>
            <a:r>
              <a:rPr lang="en" sz="1600"/>
              <a:t>;</a:t>
            </a:r>
            <a:r>
              <a:rPr lang="en" sz="1600"/>
              <a:t> //// send string to the browser which is in single quote</a:t>
            </a:r>
            <a:endParaRPr sz="1600"/>
          </a:p>
          <a:p>
            <a:pPr indent="0" lvl="0" marL="914400" rtl="0" algn="l">
              <a:spcBef>
                <a:spcPts val="1600"/>
              </a:spcBef>
              <a:spcAft>
                <a:spcPts val="0"/>
              </a:spcAft>
              <a:buNone/>
            </a:pPr>
            <a:r>
              <a:rPr lang="en" sz="1600"/>
              <a:t>$name = “Almaz”</a:t>
            </a:r>
            <a:r>
              <a:rPr lang="en" sz="1600"/>
              <a:t>;</a:t>
            </a:r>
            <a:endParaRPr sz="1600"/>
          </a:p>
          <a:p>
            <a:pPr indent="0" lvl="0" marL="914400" rtl="0" algn="l">
              <a:spcBef>
                <a:spcPts val="1600"/>
              </a:spcBef>
              <a:spcAft>
                <a:spcPts val="0"/>
              </a:spcAft>
              <a:buNone/>
            </a:pPr>
            <a:r>
              <a:rPr lang="en" sz="1600"/>
              <a:t>echo $name</a:t>
            </a:r>
            <a:r>
              <a:rPr lang="en" sz="1600"/>
              <a:t>;</a:t>
            </a:r>
            <a:r>
              <a:rPr lang="en" sz="1600"/>
              <a:t> /// send data stored in a variable</a:t>
            </a:r>
            <a:endParaRPr sz="1600"/>
          </a:p>
          <a:p>
            <a:pPr indent="0" lvl="0" marL="914400" rtl="0" algn="l">
              <a:spcBef>
                <a:spcPts val="1600"/>
              </a:spcBef>
              <a:spcAft>
                <a:spcPts val="0"/>
              </a:spcAft>
              <a:buNone/>
            </a:pPr>
            <a:r>
              <a:rPr lang="en" sz="1600"/>
              <a:t>echo ‘Hello’, ‘ ’,’World’;/// separet by coma </a:t>
            </a:r>
            <a:endParaRPr sz="1600"/>
          </a:p>
          <a:p>
            <a:pPr indent="0" lvl="0" marL="0" rtl="0" algn="l">
              <a:spcBef>
                <a:spcPts val="1600"/>
              </a:spcBef>
              <a:spcAft>
                <a:spcPts val="1600"/>
              </a:spcAft>
              <a:buNone/>
            </a:pPr>
            <a:r>
              <a:t/>
            </a:r>
            <a:endParaRPr sz="1600"/>
          </a:p>
        </p:txBody>
      </p:sp>
      <p:sp>
        <p:nvSpPr>
          <p:cNvPr id="268" name="Google Shape;26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Chapter One</a:t>
            </a:r>
            <a:endParaRPr sz="3600"/>
          </a:p>
        </p:txBody>
      </p:sp>
      <p:sp>
        <p:nvSpPr>
          <p:cNvPr id="115" name="Google Shape;115;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Web server and </a:t>
            </a:r>
            <a:r>
              <a:rPr lang="en" sz="2400">
                <a:latin typeface="Comfortaa"/>
                <a:ea typeface="Comfortaa"/>
                <a:cs typeface="Comfortaa"/>
                <a:sym typeface="Comfortaa"/>
              </a:rPr>
              <a:t>installation</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Server-side scripting language</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Basic Syntax</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Variables and constant</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Comments</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Send data to the Browser</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Data types and casting</a:t>
            </a:r>
            <a:endParaRPr sz="2400">
              <a:latin typeface="Comfortaa"/>
              <a:ea typeface="Comfortaa"/>
              <a:cs typeface="Comfortaa"/>
              <a:sym typeface="Comfortaa"/>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116" name="Google Shape;11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data to the browser</a:t>
            </a:r>
            <a:endParaRPr/>
          </a:p>
        </p:txBody>
      </p:sp>
      <p:sp>
        <p:nvSpPr>
          <p:cNvPr id="274" name="Google Shape;27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t>2 </a:t>
            </a:r>
            <a:r>
              <a:rPr lang="en" sz="1700"/>
              <a:t>U</a:t>
            </a:r>
            <a:r>
              <a:rPr lang="en" sz="1700"/>
              <a:t>sing print : print is method will return true or false</a:t>
            </a:r>
            <a:endParaRPr sz="1700"/>
          </a:p>
          <a:p>
            <a:pPr indent="0" lvl="0" marL="914400" rtl="0" algn="l">
              <a:spcBef>
                <a:spcPts val="1600"/>
              </a:spcBef>
              <a:spcAft>
                <a:spcPts val="0"/>
              </a:spcAft>
              <a:buNone/>
            </a:pPr>
            <a:r>
              <a:rPr lang="en" sz="1700"/>
              <a:t>Example </a:t>
            </a:r>
            <a:endParaRPr sz="1700"/>
          </a:p>
          <a:p>
            <a:pPr indent="0" lvl="0" marL="914400" rtl="0" algn="l">
              <a:spcBef>
                <a:spcPts val="1600"/>
              </a:spcBef>
              <a:spcAft>
                <a:spcPts val="0"/>
              </a:spcAft>
              <a:buNone/>
            </a:pPr>
            <a:r>
              <a:rPr lang="en" sz="1700"/>
              <a:t>print( “Hello World”); /// send string to the browser</a:t>
            </a:r>
            <a:endParaRPr sz="1700"/>
          </a:p>
          <a:p>
            <a:pPr indent="0" lvl="0" marL="914400" rtl="0" algn="l">
              <a:spcBef>
                <a:spcPts val="1600"/>
              </a:spcBef>
              <a:spcAft>
                <a:spcPts val="0"/>
              </a:spcAft>
              <a:buNone/>
            </a:pPr>
            <a:r>
              <a:rPr lang="en" sz="1700"/>
              <a:t>print( 12); /// send integer to the browser</a:t>
            </a:r>
            <a:endParaRPr sz="1700"/>
          </a:p>
          <a:p>
            <a:pPr indent="0" lvl="0" marL="914400" rtl="0" algn="l">
              <a:spcBef>
                <a:spcPts val="1600"/>
              </a:spcBef>
              <a:spcAft>
                <a:spcPts val="0"/>
              </a:spcAft>
              <a:buNone/>
            </a:pPr>
            <a:r>
              <a:rPr lang="en" sz="1700"/>
              <a:t>print( ‘Hello World’); //// send string to the browser which is in single quote</a:t>
            </a:r>
            <a:endParaRPr sz="1700"/>
          </a:p>
          <a:p>
            <a:pPr indent="0" lvl="0" marL="914400" rtl="0" algn="l">
              <a:spcBef>
                <a:spcPts val="1600"/>
              </a:spcBef>
              <a:spcAft>
                <a:spcPts val="0"/>
              </a:spcAft>
              <a:buNone/>
            </a:pPr>
            <a:r>
              <a:rPr lang="en" sz="1700"/>
              <a:t>$name = “Almaz”);</a:t>
            </a:r>
            <a:endParaRPr sz="1700"/>
          </a:p>
          <a:p>
            <a:pPr indent="0" lvl="0" marL="914400" rtl="0" algn="l">
              <a:spcBef>
                <a:spcPts val="1600"/>
              </a:spcBef>
              <a:spcAft>
                <a:spcPts val="0"/>
              </a:spcAft>
              <a:buNone/>
            </a:pPr>
            <a:r>
              <a:rPr lang="en" sz="1700"/>
              <a:t>print( $name); /// send data stored in a variable</a:t>
            </a:r>
            <a:endParaRPr sz="1700"/>
          </a:p>
          <a:p>
            <a:pPr indent="0" lvl="0" marL="0" rtl="0" algn="l">
              <a:spcBef>
                <a:spcPts val="1600"/>
              </a:spcBef>
              <a:spcAft>
                <a:spcPts val="1600"/>
              </a:spcAft>
              <a:buNone/>
            </a:pPr>
            <a:r>
              <a:t/>
            </a:r>
            <a:endParaRPr sz="1700"/>
          </a:p>
        </p:txBody>
      </p:sp>
      <p:sp>
        <p:nvSpPr>
          <p:cNvPr id="275" name="Google Shape;27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data to the browser</a:t>
            </a:r>
            <a:endParaRPr/>
          </a:p>
        </p:txBody>
      </p:sp>
      <p:sp>
        <p:nvSpPr>
          <p:cNvPr id="281" name="Google Shape;28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t>3</a:t>
            </a:r>
            <a:r>
              <a:rPr lang="en" sz="1700"/>
              <a:t> Using var_dump(): for testing. It will output data types, size and value</a:t>
            </a:r>
            <a:endParaRPr sz="1700"/>
          </a:p>
          <a:p>
            <a:pPr indent="0" lvl="0" marL="914400" rtl="0" algn="l">
              <a:spcBef>
                <a:spcPts val="1600"/>
              </a:spcBef>
              <a:spcAft>
                <a:spcPts val="0"/>
              </a:spcAft>
              <a:buNone/>
            </a:pPr>
            <a:r>
              <a:rPr lang="en" sz="1700" u="sng"/>
              <a:t>Example  : </a:t>
            </a:r>
            <a:r>
              <a:rPr lang="en" sz="1700"/>
              <a:t>var_dump( “Hello World”); </a:t>
            </a:r>
            <a:endParaRPr sz="1700"/>
          </a:p>
          <a:p>
            <a:pPr indent="0" lvl="0" marL="914400" rtl="0" algn="l">
              <a:spcBef>
                <a:spcPts val="1600"/>
              </a:spcBef>
              <a:spcAft>
                <a:spcPts val="0"/>
              </a:spcAft>
              <a:buNone/>
            </a:pPr>
            <a:r>
              <a:rPr lang="en" sz="1700" u="sng"/>
              <a:t>Output : </a:t>
            </a:r>
            <a:r>
              <a:rPr lang="en" sz="1700"/>
              <a:t>string(11) "Hello World"</a:t>
            </a:r>
            <a:endParaRPr sz="1700"/>
          </a:p>
          <a:p>
            <a:pPr indent="0" lvl="0" marL="457200" marR="0" rtl="0" algn="l">
              <a:lnSpc>
                <a:spcPct val="115000"/>
              </a:lnSpc>
              <a:spcBef>
                <a:spcPts val="1600"/>
              </a:spcBef>
              <a:spcAft>
                <a:spcPts val="0"/>
              </a:spcAft>
              <a:buNone/>
            </a:pPr>
            <a:r>
              <a:rPr lang="en" sz="1700"/>
              <a:t>4. Using print_r(): if you want to print array echo couldn’t do it rather print_r() will do.</a:t>
            </a:r>
            <a:endParaRPr sz="1700"/>
          </a:p>
          <a:p>
            <a:pPr indent="0" lvl="0" marL="914400" rtl="0" algn="l">
              <a:spcBef>
                <a:spcPts val="1600"/>
              </a:spcBef>
              <a:spcAft>
                <a:spcPts val="0"/>
              </a:spcAft>
              <a:buNone/>
            </a:pPr>
            <a:r>
              <a:rPr lang="en" sz="1700" u="sng"/>
              <a:t>Example  : </a:t>
            </a:r>
            <a:r>
              <a:rPr lang="en" sz="1700"/>
              <a:t>var_dump( “Hello World”); </a:t>
            </a:r>
            <a:endParaRPr sz="1700"/>
          </a:p>
          <a:p>
            <a:pPr indent="0" lvl="0" marL="914400" rtl="0" algn="l">
              <a:spcBef>
                <a:spcPts val="1600"/>
              </a:spcBef>
              <a:spcAft>
                <a:spcPts val="1600"/>
              </a:spcAft>
              <a:buNone/>
            </a:pPr>
            <a:r>
              <a:rPr lang="en" sz="1700" u="sng"/>
              <a:t>Output : </a:t>
            </a:r>
            <a:r>
              <a:rPr lang="en" sz="1700"/>
              <a:t>string(11) "Hello World"</a:t>
            </a:r>
            <a:endParaRPr sz="1700"/>
          </a:p>
        </p:txBody>
      </p:sp>
      <p:sp>
        <p:nvSpPr>
          <p:cNvPr id="282" name="Google Shape;28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temporary storage</a:t>
            </a:r>
            <a:endParaRPr/>
          </a:p>
          <a:p>
            <a:pPr indent="-342900" lvl="0" marL="457200" rtl="0" algn="l">
              <a:spcBef>
                <a:spcPts val="0"/>
              </a:spcBef>
              <a:spcAft>
                <a:spcPts val="0"/>
              </a:spcAft>
              <a:buSzPts val="1800"/>
              <a:buChar char="➢"/>
            </a:pPr>
            <a:r>
              <a:rPr lang="en"/>
              <a:t>Naming </a:t>
            </a:r>
            <a:r>
              <a:rPr lang="en"/>
              <a:t>convention</a:t>
            </a:r>
            <a:endParaRPr/>
          </a:p>
          <a:p>
            <a:pPr indent="-317500" lvl="1" marL="914400" rtl="0" algn="l">
              <a:spcBef>
                <a:spcPts val="0"/>
              </a:spcBef>
              <a:spcAft>
                <a:spcPts val="0"/>
              </a:spcAft>
              <a:buSzPts val="1400"/>
              <a:buChar char="○"/>
            </a:pPr>
            <a:r>
              <a:rPr lang="en"/>
              <a:t>Always start by $ then followed by alphabet or </a:t>
            </a:r>
            <a:r>
              <a:rPr lang="en"/>
              <a:t>underscore</a:t>
            </a:r>
            <a:r>
              <a:rPr lang="en"/>
              <a:t> only the can be number</a:t>
            </a:r>
            <a:endParaRPr/>
          </a:p>
          <a:p>
            <a:pPr indent="-317500" lvl="1" marL="914400" rtl="0" algn="l">
              <a:spcBef>
                <a:spcPts val="0"/>
              </a:spcBef>
              <a:spcAft>
                <a:spcPts val="0"/>
              </a:spcAft>
              <a:buSzPts val="1400"/>
              <a:buChar char="○"/>
            </a:pPr>
            <a:r>
              <a:rPr lang="en"/>
              <a:t>Cannot be $this: this is special variable used to </a:t>
            </a:r>
            <a:r>
              <a:rPr lang="en"/>
              <a:t>reference</a:t>
            </a:r>
            <a:r>
              <a:rPr lang="en"/>
              <a:t>  and object</a:t>
            </a:r>
            <a:endParaRPr/>
          </a:p>
          <a:p>
            <a:pPr indent="-317500" lvl="1" marL="914400" rtl="0" algn="l">
              <a:spcBef>
                <a:spcPts val="0"/>
              </a:spcBef>
              <a:spcAft>
                <a:spcPts val="0"/>
              </a:spcAft>
              <a:buSzPts val="1400"/>
              <a:buChar char="○"/>
            </a:pPr>
            <a:r>
              <a:rPr lang="en"/>
              <a:t>Assigned</a:t>
            </a:r>
            <a:r>
              <a:rPr lang="en"/>
              <a:t> by value</a:t>
            </a:r>
            <a:endParaRPr/>
          </a:p>
          <a:p>
            <a:pPr indent="-317500" lvl="1" marL="914400" rtl="0" algn="l">
              <a:spcBef>
                <a:spcPts val="0"/>
              </a:spcBef>
              <a:spcAft>
                <a:spcPts val="0"/>
              </a:spcAft>
              <a:buSzPts val="1400"/>
              <a:buChar char="○"/>
            </a:pPr>
            <a:r>
              <a:rPr lang="en"/>
              <a:t>Space is not allowed</a:t>
            </a:r>
            <a:endParaRPr/>
          </a:p>
          <a:p>
            <a:pPr indent="-342900" lvl="0" marL="457200" rtl="0" algn="l">
              <a:spcBef>
                <a:spcPts val="0"/>
              </a:spcBef>
              <a:spcAft>
                <a:spcPts val="0"/>
              </a:spcAft>
              <a:buSzPts val="1800"/>
              <a:buChar char="➢"/>
            </a:pPr>
            <a:r>
              <a:rPr lang="en"/>
              <a:t>Printing variable value: it could be in double quote or without quote or inclosed by {} in double quote but if it is not possible in single quote</a:t>
            </a:r>
            <a:endParaRPr/>
          </a:p>
          <a:p>
            <a:pPr indent="-342900" lvl="0" marL="457200" rtl="0" algn="l">
              <a:spcBef>
                <a:spcPts val="0"/>
              </a:spcBef>
              <a:spcAft>
                <a:spcPts val="0"/>
              </a:spcAft>
              <a:buSzPts val="1800"/>
              <a:buChar char="➢"/>
            </a:pPr>
            <a:r>
              <a:rPr lang="en"/>
              <a:t>$firstname = “Yared”;</a:t>
            </a:r>
            <a:endParaRPr/>
          </a:p>
          <a:p>
            <a:pPr indent="-342900" lvl="0" marL="457200" rtl="0" algn="l">
              <a:spcBef>
                <a:spcPts val="0"/>
              </a:spcBef>
              <a:spcAft>
                <a:spcPts val="0"/>
              </a:spcAft>
              <a:buSzPts val="1800"/>
              <a:buChar char="➢"/>
            </a:pPr>
            <a:r>
              <a:rPr lang="en"/>
              <a:t>echo “$firstname”; OR echo $firstname; OR echo “{$firstname}”;</a:t>
            </a:r>
            <a:endParaRPr/>
          </a:p>
          <a:p>
            <a:pPr indent="-342900" lvl="0" marL="457200" rtl="0" algn="l">
              <a:spcBef>
                <a:spcPts val="0"/>
              </a:spcBef>
              <a:spcAft>
                <a:spcPts val="0"/>
              </a:spcAft>
              <a:buSzPts val="1800"/>
              <a:buChar char="➢"/>
            </a:pPr>
            <a:r>
              <a:rPr lang="en"/>
              <a:t>Variable</a:t>
            </a:r>
            <a:r>
              <a:rPr lang="en"/>
              <a:t> is cas </a:t>
            </a:r>
            <a:r>
              <a:rPr lang="en"/>
              <a:t>sensitive. $name is different from $Name, $NAME, $namE, </a:t>
            </a:r>
            <a:endParaRPr/>
          </a:p>
          <a:p>
            <a:pPr indent="-342900" lvl="0" marL="457200" rtl="0" algn="l">
              <a:spcBef>
                <a:spcPts val="0"/>
              </a:spcBef>
              <a:spcAft>
                <a:spcPts val="0"/>
              </a:spcAft>
              <a:buSzPts val="1800"/>
              <a:buChar char="➢"/>
            </a:pPr>
            <a:r>
              <a:rPr lang="en"/>
              <a:t>Variable value can be override </a:t>
            </a:r>
            <a:endParaRPr/>
          </a:p>
          <a:p>
            <a:pPr indent="0" lvl="0" marL="457200" rtl="0" algn="l">
              <a:spcBef>
                <a:spcPts val="1600"/>
              </a:spcBef>
              <a:spcAft>
                <a:spcPts val="1600"/>
              </a:spcAft>
              <a:buNone/>
            </a:pPr>
            <a:r>
              <a:t/>
            </a:r>
            <a:endParaRPr/>
          </a:p>
        </p:txBody>
      </p:sp>
      <p:sp>
        <p:nvSpPr>
          <p:cNvPr id="289" name="Google Shape;28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2300">
                <a:solidFill>
                  <a:srgbClr val="000000"/>
                </a:solidFill>
                <a:latin typeface="Arial"/>
                <a:ea typeface="Arial"/>
                <a:cs typeface="Arial"/>
                <a:sym typeface="Arial"/>
              </a:rPr>
              <a:t>Predefined Variables</a:t>
            </a:r>
            <a:endParaRPr/>
          </a:p>
        </p:txBody>
      </p:sp>
      <p:sp>
        <p:nvSpPr>
          <p:cNvPr id="295" name="Google Shape;295;p47"/>
          <p:cNvSpPr txBox="1"/>
          <p:nvPr>
            <p:ph idx="1" type="body"/>
          </p:nvPr>
        </p:nvSpPr>
        <p:spPr>
          <a:xfrm>
            <a:off x="311700" y="809100"/>
            <a:ext cx="8520600" cy="375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u="sng">
                <a:solidFill>
                  <a:schemeClr val="hlink"/>
                </a:solidFill>
                <a:hlinkClick r:id="rId3"/>
              </a:rPr>
              <a:t>Superglobals</a:t>
            </a:r>
            <a:r>
              <a:rPr lang="en" sz="1300"/>
              <a:t> — Built-in variables that are always available in all scopes</a:t>
            </a:r>
            <a:endParaRPr sz="1300"/>
          </a:p>
          <a:p>
            <a:pPr indent="-311150" lvl="0" marL="457200" rtl="0" algn="l">
              <a:spcBef>
                <a:spcPts val="0"/>
              </a:spcBef>
              <a:spcAft>
                <a:spcPts val="0"/>
              </a:spcAft>
              <a:buSzPts val="1300"/>
              <a:buChar char="●"/>
            </a:pPr>
            <a:r>
              <a:rPr lang="en" sz="1300" u="sng">
                <a:solidFill>
                  <a:schemeClr val="hlink"/>
                </a:solidFill>
                <a:hlinkClick r:id="rId4"/>
              </a:rPr>
              <a:t>$GLOBALS</a:t>
            </a:r>
            <a:r>
              <a:rPr lang="en" sz="1300"/>
              <a:t> — References all variables available in global scope</a:t>
            </a:r>
            <a:endParaRPr sz="1300"/>
          </a:p>
          <a:p>
            <a:pPr indent="-311150" lvl="0" marL="457200" rtl="0" algn="l">
              <a:spcBef>
                <a:spcPts val="0"/>
              </a:spcBef>
              <a:spcAft>
                <a:spcPts val="0"/>
              </a:spcAft>
              <a:buSzPts val="1300"/>
              <a:buChar char="●"/>
            </a:pPr>
            <a:r>
              <a:rPr lang="en" sz="1300" u="sng">
                <a:solidFill>
                  <a:schemeClr val="hlink"/>
                </a:solidFill>
                <a:hlinkClick r:id="rId5"/>
              </a:rPr>
              <a:t>$_SERVER</a:t>
            </a:r>
            <a:r>
              <a:rPr lang="en" sz="1300"/>
              <a:t> — Server and execution environment information</a:t>
            </a:r>
            <a:endParaRPr sz="1300"/>
          </a:p>
          <a:p>
            <a:pPr indent="-311150" lvl="0" marL="457200" rtl="0" algn="l">
              <a:spcBef>
                <a:spcPts val="0"/>
              </a:spcBef>
              <a:spcAft>
                <a:spcPts val="0"/>
              </a:spcAft>
              <a:buSzPts val="1300"/>
              <a:buChar char="●"/>
            </a:pPr>
            <a:r>
              <a:rPr lang="en" sz="1300" u="sng">
                <a:solidFill>
                  <a:schemeClr val="hlink"/>
                </a:solidFill>
                <a:hlinkClick r:id="rId6"/>
              </a:rPr>
              <a:t>$_GET</a:t>
            </a:r>
            <a:r>
              <a:rPr lang="en" sz="1300"/>
              <a:t> — HTTP GET variables</a:t>
            </a:r>
            <a:endParaRPr sz="1300"/>
          </a:p>
          <a:p>
            <a:pPr indent="-311150" lvl="0" marL="457200" rtl="0" algn="l">
              <a:spcBef>
                <a:spcPts val="0"/>
              </a:spcBef>
              <a:spcAft>
                <a:spcPts val="0"/>
              </a:spcAft>
              <a:buSzPts val="1300"/>
              <a:buChar char="●"/>
            </a:pPr>
            <a:r>
              <a:rPr lang="en" sz="1300" u="sng">
                <a:solidFill>
                  <a:schemeClr val="hlink"/>
                </a:solidFill>
                <a:hlinkClick r:id="rId7"/>
              </a:rPr>
              <a:t>$_POST</a:t>
            </a:r>
            <a:r>
              <a:rPr lang="en" sz="1300"/>
              <a:t> — HTTP POST variables</a:t>
            </a:r>
            <a:endParaRPr sz="1300"/>
          </a:p>
          <a:p>
            <a:pPr indent="-311150" lvl="0" marL="457200" rtl="0" algn="l">
              <a:spcBef>
                <a:spcPts val="0"/>
              </a:spcBef>
              <a:spcAft>
                <a:spcPts val="0"/>
              </a:spcAft>
              <a:buSzPts val="1300"/>
              <a:buChar char="●"/>
            </a:pPr>
            <a:r>
              <a:rPr lang="en" sz="1300" u="sng">
                <a:solidFill>
                  <a:schemeClr val="hlink"/>
                </a:solidFill>
                <a:hlinkClick r:id="rId8"/>
              </a:rPr>
              <a:t>$_FILES</a:t>
            </a:r>
            <a:r>
              <a:rPr lang="en" sz="1300"/>
              <a:t> — HTTP File Upload variables</a:t>
            </a:r>
            <a:endParaRPr sz="1300"/>
          </a:p>
          <a:p>
            <a:pPr indent="-311150" lvl="0" marL="457200" rtl="0" algn="l">
              <a:spcBef>
                <a:spcPts val="0"/>
              </a:spcBef>
              <a:spcAft>
                <a:spcPts val="0"/>
              </a:spcAft>
              <a:buSzPts val="1300"/>
              <a:buChar char="●"/>
            </a:pPr>
            <a:r>
              <a:rPr lang="en" sz="1300" u="sng">
                <a:solidFill>
                  <a:schemeClr val="hlink"/>
                </a:solidFill>
                <a:hlinkClick r:id="rId9"/>
              </a:rPr>
              <a:t>$_REQUEST</a:t>
            </a:r>
            <a:r>
              <a:rPr lang="en" sz="1300"/>
              <a:t> — HTTP Request variables</a:t>
            </a:r>
            <a:endParaRPr sz="1300"/>
          </a:p>
          <a:p>
            <a:pPr indent="-311150" lvl="0" marL="457200" rtl="0" algn="l">
              <a:spcBef>
                <a:spcPts val="0"/>
              </a:spcBef>
              <a:spcAft>
                <a:spcPts val="0"/>
              </a:spcAft>
              <a:buSzPts val="1300"/>
              <a:buChar char="●"/>
            </a:pPr>
            <a:r>
              <a:rPr lang="en" sz="1300" u="sng">
                <a:solidFill>
                  <a:schemeClr val="hlink"/>
                </a:solidFill>
                <a:hlinkClick r:id="rId10"/>
              </a:rPr>
              <a:t>$_SESSION</a:t>
            </a:r>
            <a:r>
              <a:rPr lang="en" sz="1300"/>
              <a:t> — Session variables</a:t>
            </a:r>
            <a:endParaRPr sz="1300"/>
          </a:p>
          <a:p>
            <a:pPr indent="-311150" lvl="0" marL="457200" rtl="0" algn="l">
              <a:spcBef>
                <a:spcPts val="0"/>
              </a:spcBef>
              <a:spcAft>
                <a:spcPts val="0"/>
              </a:spcAft>
              <a:buSzPts val="1300"/>
              <a:buChar char="●"/>
            </a:pPr>
            <a:r>
              <a:rPr lang="en" sz="1300" u="sng">
                <a:solidFill>
                  <a:schemeClr val="hlink"/>
                </a:solidFill>
                <a:hlinkClick r:id="rId11"/>
              </a:rPr>
              <a:t>$_ENV</a:t>
            </a:r>
            <a:r>
              <a:rPr lang="en" sz="1300"/>
              <a:t> — Environment variables</a:t>
            </a:r>
            <a:endParaRPr sz="1300"/>
          </a:p>
          <a:p>
            <a:pPr indent="-311150" lvl="0" marL="457200" rtl="0" algn="l">
              <a:spcBef>
                <a:spcPts val="0"/>
              </a:spcBef>
              <a:spcAft>
                <a:spcPts val="0"/>
              </a:spcAft>
              <a:buSzPts val="1300"/>
              <a:buChar char="●"/>
            </a:pPr>
            <a:r>
              <a:rPr lang="en" sz="1300" u="sng">
                <a:solidFill>
                  <a:schemeClr val="hlink"/>
                </a:solidFill>
                <a:hlinkClick r:id="rId12"/>
              </a:rPr>
              <a:t>$_COOKIE</a:t>
            </a:r>
            <a:r>
              <a:rPr lang="en" sz="1300"/>
              <a:t> — HTTP Cookies</a:t>
            </a:r>
            <a:endParaRPr sz="1300"/>
          </a:p>
          <a:p>
            <a:pPr indent="-311150" lvl="0" marL="457200" rtl="0" algn="l">
              <a:spcBef>
                <a:spcPts val="0"/>
              </a:spcBef>
              <a:spcAft>
                <a:spcPts val="0"/>
              </a:spcAft>
              <a:buSzPts val="1300"/>
              <a:buChar char="●"/>
            </a:pPr>
            <a:r>
              <a:rPr lang="en" sz="1300" u="sng">
                <a:solidFill>
                  <a:schemeClr val="hlink"/>
                </a:solidFill>
                <a:hlinkClick r:id="rId13"/>
              </a:rPr>
              <a:t>$php_errormsg</a:t>
            </a:r>
            <a:r>
              <a:rPr lang="en" sz="1300"/>
              <a:t> — The previous error message</a:t>
            </a:r>
            <a:endParaRPr sz="1300"/>
          </a:p>
          <a:p>
            <a:pPr indent="-311150" lvl="0" marL="457200" rtl="0" algn="l">
              <a:spcBef>
                <a:spcPts val="0"/>
              </a:spcBef>
              <a:spcAft>
                <a:spcPts val="0"/>
              </a:spcAft>
              <a:buSzPts val="1300"/>
              <a:buChar char="●"/>
            </a:pPr>
            <a:r>
              <a:rPr lang="en" sz="1300" u="sng">
                <a:solidFill>
                  <a:schemeClr val="hlink"/>
                </a:solidFill>
                <a:hlinkClick r:id="rId14"/>
              </a:rPr>
              <a:t>$http_response_header</a:t>
            </a:r>
            <a:r>
              <a:rPr lang="en" sz="1300"/>
              <a:t> — HTTP response headers</a:t>
            </a:r>
            <a:endParaRPr sz="1300"/>
          </a:p>
          <a:p>
            <a:pPr indent="-311150" lvl="0" marL="457200" rtl="0" algn="l">
              <a:spcBef>
                <a:spcPts val="0"/>
              </a:spcBef>
              <a:spcAft>
                <a:spcPts val="0"/>
              </a:spcAft>
              <a:buSzPts val="1300"/>
              <a:buChar char="●"/>
            </a:pPr>
            <a:r>
              <a:rPr lang="en" sz="1300" u="sng">
                <a:solidFill>
                  <a:schemeClr val="hlink"/>
                </a:solidFill>
                <a:hlinkClick r:id="rId15"/>
              </a:rPr>
              <a:t>$argc</a:t>
            </a:r>
            <a:r>
              <a:rPr lang="en" sz="1300"/>
              <a:t> — The number of arguments passed to script</a:t>
            </a:r>
            <a:endParaRPr sz="1300"/>
          </a:p>
          <a:p>
            <a:pPr indent="-311150" lvl="0" marL="457200" rtl="0" algn="l">
              <a:spcBef>
                <a:spcPts val="0"/>
              </a:spcBef>
              <a:spcAft>
                <a:spcPts val="0"/>
              </a:spcAft>
              <a:buSzPts val="1300"/>
              <a:buChar char="●"/>
            </a:pPr>
            <a:r>
              <a:rPr lang="en" sz="1300" u="sng">
                <a:solidFill>
                  <a:schemeClr val="hlink"/>
                </a:solidFill>
                <a:hlinkClick r:id="rId16"/>
              </a:rPr>
              <a:t>$argv</a:t>
            </a:r>
            <a:r>
              <a:rPr lang="en" sz="1300"/>
              <a:t> — Array of arguments passed to script</a:t>
            </a:r>
            <a:endParaRPr sz="1300"/>
          </a:p>
          <a:p>
            <a:pPr indent="0" lvl="0" marL="0" rtl="0" algn="l">
              <a:spcBef>
                <a:spcPts val="0"/>
              </a:spcBef>
              <a:spcAft>
                <a:spcPts val="0"/>
              </a:spcAft>
              <a:buNone/>
            </a:pPr>
            <a:r>
              <a:t/>
            </a:r>
            <a:endParaRPr sz="1300"/>
          </a:p>
        </p:txBody>
      </p:sp>
      <p:sp>
        <p:nvSpPr>
          <p:cNvPr id="296" name="Google Shape;29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Variable scope</a:t>
            </a:r>
            <a:endParaRPr/>
          </a:p>
        </p:txBody>
      </p:sp>
      <p:sp>
        <p:nvSpPr>
          <p:cNvPr id="302" name="Google Shape;30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Local: which is </a:t>
            </a:r>
            <a:r>
              <a:rPr lang="en"/>
              <a:t>accessible</a:t>
            </a:r>
            <a:r>
              <a:rPr lang="en"/>
              <a:t> only in a block of code only</a:t>
            </a:r>
            <a:endParaRPr/>
          </a:p>
          <a:p>
            <a:pPr indent="0" lvl="0" marL="457200" rtl="0" algn="l">
              <a:spcBef>
                <a:spcPts val="1600"/>
              </a:spcBef>
              <a:spcAft>
                <a:spcPts val="0"/>
              </a:spcAft>
              <a:buNone/>
            </a:pPr>
            <a:r>
              <a:rPr lang="en"/>
              <a:t>Example:</a:t>
            </a:r>
            <a:endParaRPr/>
          </a:p>
          <a:p>
            <a:pPr indent="0" lvl="0" marL="457200" rtl="0" algn="l">
              <a:spcBef>
                <a:spcPts val="1600"/>
              </a:spcBef>
              <a:spcAft>
                <a:spcPts val="0"/>
              </a:spcAft>
              <a:buNone/>
            </a:pPr>
            <a:r>
              <a:rPr lang="en" sz="1700"/>
              <a:t>function myTest() {</a:t>
            </a:r>
            <a:endParaRPr sz="1700"/>
          </a:p>
          <a:p>
            <a:pPr indent="0" lvl="0" marL="457200" rtl="0" algn="l">
              <a:spcBef>
                <a:spcPts val="1600"/>
              </a:spcBef>
              <a:spcAft>
                <a:spcPts val="0"/>
              </a:spcAft>
              <a:buNone/>
            </a:pPr>
            <a:r>
              <a:rPr lang="en" sz="1700"/>
              <a:t>  $x = 5; // local scope</a:t>
            </a:r>
            <a:endParaRPr sz="1700"/>
          </a:p>
          <a:p>
            <a:pPr indent="0" lvl="0" marL="457200" rtl="0" algn="l">
              <a:spcBef>
                <a:spcPts val="1600"/>
              </a:spcBef>
              <a:spcAft>
                <a:spcPts val="0"/>
              </a:spcAft>
              <a:buNone/>
            </a:pPr>
            <a:r>
              <a:rPr lang="en" sz="1700"/>
              <a:t>  echo "&lt;p&gt;Variable x inside function is: $x&lt;/p&gt;";</a:t>
            </a:r>
            <a:endParaRPr sz="1700"/>
          </a:p>
          <a:p>
            <a:pPr indent="0" lvl="0" marL="457200" rtl="0" algn="l">
              <a:spcBef>
                <a:spcPts val="1600"/>
              </a:spcBef>
              <a:spcAft>
                <a:spcPts val="0"/>
              </a:spcAft>
              <a:buNone/>
            </a:pPr>
            <a:r>
              <a:rPr lang="en" sz="1700"/>
              <a:t>}</a:t>
            </a:r>
            <a:endParaRPr sz="24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03" name="Google Shape;30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Variable scope</a:t>
            </a:r>
            <a:endParaRPr/>
          </a:p>
        </p:txBody>
      </p:sp>
      <p:sp>
        <p:nvSpPr>
          <p:cNvPr id="309" name="Google Shape;30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Global: The global keyword is used to access a global variable from within a function.</a:t>
            </a:r>
            <a:endParaRPr sz="1600"/>
          </a:p>
          <a:p>
            <a:pPr indent="0" lvl="0" marL="0" rtl="0" algn="l">
              <a:spcBef>
                <a:spcPts val="1600"/>
              </a:spcBef>
              <a:spcAft>
                <a:spcPts val="0"/>
              </a:spcAft>
              <a:buNone/>
            </a:pPr>
            <a:r>
              <a:rPr lang="en"/>
              <a:t>$x = 5;</a:t>
            </a:r>
            <a:endParaRPr/>
          </a:p>
          <a:p>
            <a:pPr indent="0" lvl="0" marL="0" rtl="0" algn="l">
              <a:spcBef>
                <a:spcPts val="0"/>
              </a:spcBef>
              <a:spcAft>
                <a:spcPts val="0"/>
              </a:spcAft>
              <a:buNone/>
            </a:pPr>
            <a:r>
              <a:rPr lang="en"/>
              <a:t>$y = 10;</a:t>
            </a:r>
            <a:endParaRPr/>
          </a:p>
          <a:p>
            <a:pPr indent="0" lvl="0" marL="0" rtl="0" algn="l">
              <a:spcBef>
                <a:spcPts val="0"/>
              </a:spcBef>
              <a:spcAft>
                <a:spcPts val="0"/>
              </a:spcAft>
              <a:buNone/>
            </a:pPr>
            <a:r>
              <a:rPr lang="en"/>
              <a:t>function myTest() {</a:t>
            </a:r>
            <a:endParaRPr/>
          </a:p>
          <a:p>
            <a:pPr indent="0" lvl="0" marL="0" rtl="0" algn="l">
              <a:spcBef>
                <a:spcPts val="0"/>
              </a:spcBef>
              <a:spcAft>
                <a:spcPts val="0"/>
              </a:spcAft>
              <a:buNone/>
            </a:pPr>
            <a:r>
              <a:rPr lang="en"/>
              <a:t>  global $x, $y;</a:t>
            </a:r>
            <a:endParaRPr/>
          </a:p>
          <a:p>
            <a:pPr indent="0" lvl="0" marL="0" rtl="0" algn="l">
              <a:spcBef>
                <a:spcPts val="0"/>
              </a:spcBef>
              <a:spcAft>
                <a:spcPts val="0"/>
              </a:spcAft>
              <a:buNone/>
            </a:pPr>
            <a:r>
              <a:rPr lang="en"/>
              <a:t>  $y = $x + $y;</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myTest();</a:t>
            </a:r>
            <a:endParaRPr/>
          </a:p>
          <a:p>
            <a:pPr indent="0" lvl="0" marL="0" rtl="0" algn="l">
              <a:spcBef>
                <a:spcPts val="0"/>
              </a:spcBef>
              <a:spcAft>
                <a:spcPts val="0"/>
              </a:spcAft>
              <a:buNone/>
            </a:pPr>
            <a:r>
              <a:rPr lang="en"/>
              <a:t>echo $y; // outputs 15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Variable scope</a:t>
            </a:r>
            <a:endParaRPr/>
          </a:p>
        </p:txBody>
      </p:sp>
      <p:sp>
        <p:nvSpPr>
          <p:cNvPr id="316" name="Google Shape;31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Sta</a:t>
            </a:r>
            <a:r>
              <a:rPr b="1" lang="en"/>
              <a:t>tic</a:t>
            </a:r>
            <a:r>
              <a:rPr lang="en"/>
              <a:t>: Normally, when a function is completed/executed, all of its variables are deleted. However, sometimes we want a local variable NOT to be deleted. We need it for a further job. To do this, use the static keyword when you first declare the variable: Example</a:t>
            </a:r>
            <a:endParaRPr sz="1600"/>
          </a:p>
          <a:p>
            <a:pPr indent="0" lvl="0" marL="0" rtl="0" algn="l">
              <a:spcBef>
                <a:spcPts val="0"/>
              </a:spcBef>
              <a:spcAft>
                <a:spcPts val="0"/>
              </a:spcAft>
              <a:buNone/>
            </a:pPr>
            <a:r>
              <a:rPr lang="en"/>
              <a:t>f</a:t>
            </a:r>
            <a:r>
              <a:rPr lang="en" sz="1400"/>
              <a:t>unction myTest() {</a:t>
            </a:r>
            <a:endParaRPr sz="1400"/>
          </a:p>
          <a:p>
            <a:pPr indent="0" lvl="0" marL="0" rtl="0" algn="l">
              <a:spcBef>
                <a:spcPts val="0"/>
              </a:spcBef>
              <a:spcAft>
                <a:spcPts val="0"/>
              </a:spcAft>
              <a:buNone/>
            </a:pPr>
            <a:r>
              <a:rPr lang="en" sz="1400"/>
              <a:t>  static $x = 0;</a:t>
            </a:r>
            <a:endParaRPr sz="1400"/>
          </a:p>
          <a:p>
            <a:pPr indent="0" lvl="0" marL="0" rtl="0" algn="l">
              <a:spcBef>
                <a:spcPts val="0"/>
              </a:spcBef>
              <a:spcAft>
                <a:spcPts val="0"/>
              </a:spcAft>
              <a:buNone/>
            </a:pPr>
            <a:r>
              <a:rPr lang="en" sz="1400"/>
              <a:t>  echo $x;</a:t>
            </a:r>
            <a:endParaRPr sz="1400"/>
          </a:p>
          <a:p>
            <a:pPr indent="0" lvl="0" marL="0" rtl="0" algn="l">
              <a:spcBef>
                <a:spcPts val="0"/>
              </a:spcBef>
              <a:spcAft>
                <a:spcPts val="0"/>
              </a:spcAft>
              <a:buNone/>
            </a:pPr>
            <a:r>
              <a:rPr lang="en" sz="1400"/>
              <a:t>  $x++;</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rPr lang="en" sz="1400"/>
              <a:t>myTest();</a:t>
            </a:r>
            <a:endParaRPr sz="1400"/>
          </a:p>
          <a:p>
            <a:pPr indent="0" lvl="0" marL="0" rtl="0" algn="l">
              <a:spcBef>
                <a:spcPts val="0"/>
              </a:spcBef>
              <a:spcAft>
                <a:spcPts val="0"/>
              </a:spcAft>
              <a:buNone/>
            </a:pPr>
            <a:r>
              <a:rPr lang="en" sz="1400"/>
              <a:t>echo "&lt;br&gt;";</a:t>
            </a:r>
            <a:endParaRPr sz="1400"/>
          </a:p>
          <a:p>
            <a:pPr indent="0" lvl="0" marL="0" rtl="0" algn="l">
              <a:spcBef>
                <a:spcPts val="0"/>
              </a:spcBef>
              <a:spcAft>
                <a:spcPts val="0"/>
              </a:spcAft>
              <a:buNone/>
            </a:pPr>
            <a:r>
              <a:rPr lang="en" sz="1400"/>
              <a:t>myTest();</a:t>
            </a:r>
            <a:endParaRPr sz="1400"/>
          </a:p>
          <a:p>
            <a:pPr indent="0" lvl="0" marL="0" rtl="0" algn="l">
              <a:spcBef>
                <a:spcPts val="0"/>
              </a:spcBef>
              <a:spcAft>
                <a:spcPts val="0"/>
              </a:spcAft>
              <a:buNone/>
            </a:pPr>
            <a:r>
              <a:rPr lang="en" sz="1400"/>
              <a:t>echo "&lt;br&gt;";</a:t>
            </a:r>
            <a:endParaRPr sz="1400"/>
          </a:p>
          <a:p>
            <a:pPr indent="0" lvl="0" marL="0" rtl="0" algn="l">
              <a:spcBef>
                <a:spcPts val="0"/>
              </a:spcBef>
              <a:spcAft>
                <a:spcPts val="0"/>
              </a:spcAft>
              <a:buNone/>
            </a:pPr>
            <a:r>
              <a:rPr lang="en" sz="1400"/>
              <a:t>myTest();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50"/>
          <p:cNvSpPr txBox="1"/>
          <p:nvPr/>
        </p:nvSpPr>
        <p:spPr>
          <a:xfrm>
            <a:off x="5100150" y="2932950"/>
            <a:ext cx="297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Output</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0</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1</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2</a:t>
            </a:r>
            <a:endParaRPr sz="1800">
              <a:solidFill>
                <a:schemeClr val="accent3"/>
              </a:solidFill>
              <a:latin typeface="Proxima Nova"/>
              <a:ea typeface="Proxima Nova"/>
              <a:cs typeface="Proxima Nova"/>
              <a:sym typeface="Proxima Nova"/>
            </a:endParaRPr>
          </a:p>
        </p:txBody>
      </p:sp>
      <p:sp>
        <p:nvSpPr>
          <p:cNvPr id="318" name="Google Shape;31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12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a:t>
            </a:r>
            <a:endParaRPr/>
          </a:p>
        </p:txBody>
      </p:sp>
      <p:sp>
        <p:nvSpPr>
          <p:cNvPr id="324" name="Google Shape;324;p51"/>
          <p:cNvSpPr txBox="1"/>
          <p:nvPr>
            <p:ph idx="1" type="body"/>
          </p:nvPr>
        </p:nvSpPr>
        <p:spPr>
          <a:xfrm>
            <a:off x="311700" y="563475"/>
            <a:ext cx="8520600" cy="400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Constants are like variables, except that once they are defined they cannot be changed or undefined.</a:t>
            </a:r>
            <a:endParaRPr/>
          </a:p>
          <a:p>
            <a:pPr indent="-342900" lvl="0" marL="457200" rtl="0" algn="l">
              <a:spcBef>
                <a:spcPts val="1200"/>
              </a:spcBef>
              <a:spcAft>
                <a:spcPts val="0"/>
              </a:spcAft>
              <a:buSzPts val="1800"/>
              <a:buChar char="➢"/>
            </a:pPr>
            <a:r>
              <a:rPr lang="en"/>
              <a:t>A constant is an identifier (name) for a simple value. </a:t>
            </a:r>
            <a:endParaRPr/>
          </a:p>
          <a:p>
            <a:pPr indent="-342900" lvl="0" marL="457200" rtl="0" algn="l">
              <a:spcBef>
                <a:spcPts val="0"/>
              </a:spcBef>
              <a:spcAft>
                <a:spcPts val="0"/>
              </a:spcAft>
              <a:buSzPts val="1800"/>
              <a:buChar char="➢"/>
            </a:pPr>
            <a:r>
              <a:rPr lang="en"/>
              <a:t>The value cannot be changed during the script.</a:t>
            </a:r>
            <a:endParaRPr/>
          </a:p>
          <a:p>
            <a:pPr indent="-342900" lvl="0" marL="457200" rtl="0" algn="l">
              <a:spcBef>
                <a:spcPts val="0"/>
              </a:spcBef>
              <a:spcAft>
                <a:spcPts val="0"/>
              </a:spcAft>
              <a:buSzPts val="1800"/>
              <a:buChar char="➢"/>
            </a:pPr>
            <a:r>
              <a:rPr lang="en"/>
              <a:t>A valid constant name starts with a letter or underscore (no $ sign before the constant name).</a:t>
            </a:r>
            <a:endParaRPr/>
          </a:p>
          <a:p>
            <a:pPr indent="-342900" lvl="0" marL="457200" rtl="0" algn="l">
              <a:spcBef>
                <a:spcPts val="0"/>
              </a:spcBef>
              <a:spcAft>
                <a:spcPts val="0"/>
              </a:spcAft>
              <a:buSzPts val="1800"/>
              <a:buChar char="➢"/>
            </a:pPr>
            <a:r>
              <a:rPr lang="en"/>
              <a:t>Unlike variables, constants are automatically global across the entire script.</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25" name="Google Shape;32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can be defined by:</a:t>
            </a:r>
            <a:endParaRPr/>
          </a:p>
          <a:p>
            <a:pPr indent="-342900" lvl="0" marL="457200" rtl="0" algn="l">
              <a:spcBef>
                <a:spcPts val="1600"/>
              </a:spcBef>
              <a:spcAft>
                <a:spcPts val="0"/>
              </a:spcAft>
              <a:buSzPts val="1800"/>
              <a:buAutoNum type="arabicPeriod"/>
            </a:pPr>
            <a:r>
              <a:rPr lang="en"/>
              <a:t>Using define method </a:t>
            </a:r>
            <a:endParaRPr/>
          </a:p>
          <a:p>
            <a:pPr indent="-317500" lvl="1" marL="914400" rtl="0" algn="l">
              <a:spcBef>
                <a:spcPts val="0"/>
              </a:spcBef>
              <a:spcAft>
                <a:spcPts val="0"/>
              </a:spcAft>
              <a:buSzPts val="1400"/>
              <a:buAutoNum type="alphaLcPeriod"/>
            </a:pPr>
            <a:r>
              <a:rPr lang="en"/>
              <a:t>define(“STATUS”, “paid”);</a:t>
            </a:r>
            <a:endParaRPr/>
          </a:p>
          <a:p>
            <a:pPr indent="0" lvl="0" marL="914400" rtl="0" algn="l">
              <a:spcBef>
                <a:spcPts val="1600"/>
              </a:spcBef>
              <a:spcAft>
                <a:spcPts val="0"/>
              </a:spcAft>
              <a:buNone/>
            </a:pPr>
            <a:r>
              <a:rPr lang="en"/>
              <a:t>echo “Payment status “ .STATUS; // no need of $</a:t>
            </a:r>
            <a:endParaRPr/>
          </a:p>
          <a:p>
            <a:pPr indent="-342900" lvl="0" marL="457200" rtl="0" algn="l">
              <a:spcBef>
                <a:spcPts val="1600"/>
              </a:spcBef>
              <a:spcAft>
                <a:spcPts val="0"/>
              </a:spcAft>
              <a:buSzPts val="1800"/>
              <a:buAutoNum type="arabicPeriod"/>
            </a:pPr>
            <a:r>
              <a:rPr lang="en"/>
              <a:t>Using const keyword</a:t>
            </a:r>
            <a:endParaRPr/>
          </a:p>
          <a:p>
            <a:pPr indent="-342900" lvl="0" marL="914400" rtl="0" algn="l">
              <a:spcBef>
                <a:spcPts val="0"/>
              </a:spcBef>
              <a:spcAft>
                <a:spcPts val="0"/>
              </a:spcAft>
              <a:buSzPts val="1800"/>
              <a:buAutoNum type="alphaLcPeriod"/>
            </a:pPr>
            <a:r>
              <a:rPr lang="en"/>
              <a:t>const PI = 3.14;</a:t>
            </a:r>
            <a:endParaRPr/>
          </a:p>
          <a:p>
            <a:pPr indent="0" lvl="0" marL="0" rtl="0" algn="l">
              <a:spcBef>
                <a:spcPts val="1600"/>
              </a:spcBef>
              <a:spcAft>
                <a:spcPts val="0"/>
              </a:spcAft>
              <a:buNone/>
            </a:pPr>
            <a:r>
              <a:rPr lang="en"/>
              <a:t>            echo “Value of PI “.PI;</a:t>
            </a:r>
            <a:endParaRPr/>
          </a:p>
          <a:p>
            <a:pPr indent="0" lvl="0" marL="0" rtl="0" algn="l">
              <a:spcBef>
                <a:spcPts val="1600"/>
              </a:spcBef>
              <a:spcAft>
                <a:spcPts val="1600"/>
              </a:spcAft>
              <a:buNone/>
            </a:pPr>
            <a:r>
              <a:t/>
            </a:r>
            <a:endParaRPr/>
          </a:p>
        </p:txBody>
      </p:sp>
      <p:sp>
        <p:nvSpPr>
          <p:cNvPr id="332" name="Google Shape;332;p52"/>
          <p:cNvSpPr txBox="1"/>
          <p:nvPr/>
        </p:nvSpPr>
        <p:spPr>
          <a:xfrm>
            <a:off x="6588300" y="1545950"/>
            <a:ext cx="258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Output</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Payment status paid</a:t>
            </a:r>
            <a:endParaRPr sz="1800">
              <a:solidFill>
                <a:schemeClr val="accent3"/>
              </a:solidFill>
              <a:latin typeface="Proxima Nova"/>
              <a:ea typeface="Proxima Nova"/>
              <a:cs typeface="Proxima Nova"/>
              <a:sym typeface="Proxima Nova"/>
            </a:endParaRPr>
          </a:p>
        </p:txBody>
      </p:sp>
      <p:sp>
        <p:nvSpPr>
          <p:cNvPr id="333" name="Google Shape;333;p52"/>
          <p:cNvSpPr txBox="1"/>
          <p:nvPr/>
        </p:nvSpPr>
        <p:spPr>
          <a:xfrm>
            <a:off x="6076100" y="3143150"/>
            <a:ext cx="258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Output</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Value of PI 3.14</a:t>
            </a:r>
            <a:endParaRPr sz="1800">
              <a:solidFill>
                <a:schemeClr val="accent3"/>
              </a:solidFill>
              <a:latin typeface="Proxima Nova"/>
              <a:ea typeface="Proxima Nova"/>
              <a:cs typeface="Proxima Nova"/>
              <a:sym typeface="Proxima Nova"/>
            </a:endParaRPr>
          </a:p>
        </p:txBody>
      </p:sp>
      <p:sp>
        <p:nvSpPr>
          <p:cNvPr id="334" name="Google Shape;33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chemeClr val="accent3"/>
                </a:solidFill>
              </a:rPr>
              <a:t>Predefined/magic constant </a:t>
            </a:r>
            <a:endParaRPr b="1" sz="3000"/>
          </a:p>
        </p:txBody>
      </p:sp>
      <p:sp>
        <p:nvSpPr>
          <p:cNvPr id="340" name="Google Shape;34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In PHP, predefined constants are built-in constants provided by the language or by extensions that are automatically available in your scripts without needing to define them manually. These constants often provide useful information about the environment, configuration, and error handling</a:t>
            </a:r>
            <a:endParaRPr/>
          </a:p>
          <a:p>
            <a:pPr indent="-342900" lvl="0" marL="457200" rtl="0" algn="l">
              <a:spcBef>
                <a:spcPts val="0"/>
              </a:spcBef>
              <a:spcAft>
                <a:spcPts val="0"/>
              </a:spcAft>
              <a:buSzPts val="1800"/>
              <a:buChar char="➢"/>
            </a:pPr>
            <a:r>
              <a:rPr lang="en"/>
              <a:t>PHP_VERSION</a:t>
            </a:r>
            <a:endParaRPr/>
          </a:p>
          <a:p>
            <a:pPr indent="-342900" lvl="0" marL="457200" rtl="0" algn="l">
              <a:spcBef>
                <a:spcPts val="0"/>
              </a:spcBef>
              <a:spcAft>
                <a:spcPts val="0"/>
              </a:spcAft>
              <a:buSzPts val="1800"/>
              <a:buChar char="➢"/>
            </a:pPr>
            <a:r>
              <a:rPr lang="en"/>
              <a:t>PHP_OS</a:t>
            </a:r>
            <a:endParaRPr/>
          </a:p>
          <a:p>
            <a:pPr indent="-342900" lvl="0" marL="457200" rtl="0" algn="l">
              <a:spcBef>
                <a:spcPts val="0"/>
              </a:spcBef>
              <a:spcAft>
                <a:spcPts val="0"/>
              </a:spcAft>
              <a:buSzPts val="1800"/>
              <a:buChar char="➢"/>
            </a:pPr>
            <a:r>
              <a:rPr lang="en"/>
              <a:t>PHP_INT_MAX</a:t>
            </a:r>
            <a:endParaRPr/>
          </a:p>
          <a:p>
            <a:pPr indent="-342900" lvl="0" marL="457200" rtl="0" algn="l">
              <a:spcBef>
                <a:spcPts val="0"/>
              </a:spcBef>
              <a:spcAft>
                <a:spcPts val="0"/>
              </a:spcAft>
              <a:buSzPts val="1800"/>
              <a:buChar char="➢"/>
            </a:pPr>
            <a:r>
              <a:rPr lang="en"/>
              <a:t>PHP_INT_MIN</a:t>
            </a:r>
            <a:endParaRPr/>
          </a:p>
          <a:p>
            <a:pPr indent="-342900" lvl="0" marL="457200" rtl="0" algn="l">
              <a:spcBef>
                <a:spcPts val="0"/>
              </a:spcBef>
              <a:spcAft>
                <a:spcPts val="0"/>
              </a:spcAft>
              <a:buSzPts val="1800"/>
              <a:buChar char="➢"/>
            </a:pPr>
            <a:r>
              <a:rPr lang="en"/>
              <a:t>__LINE__</a:t>
            </a:r>
            <a:endParaRPr/>
          </a:p>
          <a:p>
            <a:pPr indent="-342900" lvl="0" marL="457200" rtl="0" algn="l">
              <a:spcBef>
                <a:spcPts val="0"/>
              </a:spcBef>
              <a:spcAft>
                <a:spcPts val="0"/>
              </a:spcAft>
              <a:buSzPts val="1800"/>
              <a:buChar char="➢"/>
            </a:pPr>
            <a:r>
              <a:rPr lang="en"/>
              <a:t>E_ERROR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41" name="Google Shape;341;p53"/>
          <p:cNvSpPr txBox="1"/>
          <p:nvPr/>
        </p:nvSpPr>
        <p:spPr>
          <a:xfrm>
            <a:off x="4045450" y="2571750"/>
            <a:ext cx="4435800" cy="178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Example </a:t>
            </a:r>
            <a:endParaRPr sz="1800">
              <a:solidFill>
                <a:schemeClr val="accent3"/>
              </a:solidFill>
              <a:latin typeface="Proxima Nova"/>
              <a:ea typeface="Proxima Nova"/>
              <a:cs typeface="Proxima Nova"/>
              <a:sym typeface="Proxima Nova"/>
            </a:endParaRPr>
          </a:p>
          <a:p>
            <a:pPr indent="0" lvl="0" marL="457200" rtl="0" algn="l">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echo  "PHP version  " .PHP_VERSION;</a:t>
            </a:r>
            <a:endParaRPr sz="1800" u="sng">
              <a:solidFill>
                <a:schemeClr val="accent3"/>
              </a:solidFill>
              <a:latin typeface="Proxima Nova"/>
              <a:ea typeface="Proxima Nova"/>
              <a:cs typeface="Proxima Nova"/>
              <a:sym typeface="Proxima Nova"/>
            </a:endParaRPr>
          </a:p>
          <a:p>
            <a:pPr indent="0" lvl="0" marL="914400" rtl="0" algn="l">
              <a:spcBef>
                <a:spcPts val="1600"/>
              </a:spcBef>
              <a:spcAft>
                <a:spcPts val="0"/>
              </a:spcAft>
              <a:buNone/>
            </a:pPr>
            <a:r>
              <a:rPr lang="en" sz="1800" u="sng">
                <a:solidFill>
                  <a:schemeClr val="accent3"/>
                </a:solidFill>
                <a:latin typeface="Proxima Nova"/>
                <a:ea typeface="Proxima Nova"/>
                <a:cs typeface="Proxima Nova"/>
                <a:sym typeface="Proxima Nova"/>
              </a:rPr>
              <a:t>Output</a:t>
            </a:r>
            <a:endParaRPr sz="1800" u="sng">
              <a:solidFill>
                <a:schemeClr val="accent3"/>
              </a:solidFill>
              <a:latin typeface="Proxima Nova"/>
              <a:ea typeface="Proxima Nova"/>
              <a:cs typeface="Proxima Nova"/>
              <a:sym typeface="Proxima Nova"/>
            </a:endParaRPr>
          </a:p>
          <a:p>
            <a:pPr indent="0" lvl="0" marL="914400" rtl="0" algn="l">
              <a:spcBef>
                <a:spcPts val="0"/>
              </a:spcBef>
              <a:spcAft>
                <a:spcPts val="0"/>
              </a:spcAft>
              <a:buNone/>
            </a:pPr>
            <a:r>
              <a:rPr lang="en" sz="1800">
                <a:solidFill>
                  <a:schemeClr val="accent3"/>
                </a:solidFill>
                <a:latin typeface="Proxima Nova"/>
                <a:ea typeface="Proxima Nova"/>
                <a:cs typeface="Proxima Nova"/>
                <a:sym typeface="Proxima Nova"/>
              </a:rPr>
              <a:t>PHP version  8.2.17</a:t>
            </a:r>
            <a:endParaRPr sz="1800">
              <a:solidFill>
                <a:schemeClr val="accent3"/>
              </a:solidFill>
              <a:latin typeface="Proxima Nova"/>
              <a:ea typeface="Proxima Nova"/>
              <a:cs typeface="Proxima Nova"/>
              <a:sym typeface="Proxima Nova"/>
            </a:endParaRPr>
          </a:p>
        </p:txBody>
      </p:sp>
      <p:sp>
        <p:nvSpPr>
          <p:cNvPr id="342" name="Google Shape;34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22" name="Google Shape;12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end of this chapter students will be able to:</a:t>
            </a:r>
            <a:endParaRPr/>
          </a:p>
          <a:p>
            <a:pPr indent="-342900" lvl="0" marL="457200" rtl="0" algn="l">
              <a:spcBef>
                <a:spcPts val="1600"/>
              </a:spcBef>
              <a:spcAft>
                <a:spcPts val="0"/>
              </a:spcAft>
              <a:buSzPts val="1800"/>
              <a:buChar char="➢"/>
            </a:pPr>
            <a:r>
              <a:rPr lang="en"/>
              <a:t>Understand </a:t>
            </a:r>
            <a:r>
              <a:rPr lang="en"/>
              <a:t>what</a:t>
            </a:r>
            <a:r>
              <a:rPr lang="en"/>
              <a:t> server scripting </a:t>
            </a:r>
            <a:r>
              <a:rPr lang="en"/>
              <a:t>language</a:t>
            </a:r>
            <a:r>
              <a:rPr lang="en"/>
              <a:t> is .</a:t>
            </a:r>
            <a:endParaRPr/>
          </a:p>
          <a:p>
            <a:pPr indent="-342900" lvl="0" marL="457200" rtl="0" algn="l">
              <a:spcBef>
                <a:spcPts val="0"/>
              </a:spcBef>
              <a:spcAft>
                <a:spcPts val="0"/>
              </a:spcAft>
              <a:buSzPts val="1800"/>
              <a:buChar char="➢"/>
            </a:pPr>
            <a:r>
              <a:rPr lang="en"/>
              <a:t>Installing and </a:t>
            </a:r>
            <a:r>
              <a:rPr lang="en"/>
              <a:t>maintaining</a:t>
            </a:r>
            <a:r>
              <a:rPr lang="en"/>
              <a:t> tools use to </a:t>
            </a:r>
            <a:r>
              <a:rPr lang="en"/>
              <a:t>develop dynamic web site.</a:t>
            </a:r>
            <a:endParaRPr/>
          </a:p>
          <a:p>
            <a:pPr indent="-342900" lvl="0" marL="457200" rtl="0" algn="l">
              <a:spcBef>
                <a:spcPts val="0"/>
              </a:spcBef>
              <a:spcAft>
                <a:spcPts val="0"/>
              </a:spcAft>
              <a:buSzPts val="1800"/>
              <a:buChar char="➢"/>
            </a:pPr>
            <a:r>
              <a:rPr lang="en"/>
              <a:t>Manipulating data using PHP.</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3" name="Google Shape;12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variable</a:t>
            </a:r>
            <a:endParaRPr/>
          </a:p>
          <a:p>
            <a:pPr indent="0" lvl="0" marL="0" rtl="0" algn="l">
              <a:spcBef>
                <a:spcPts val="0"/>
              </a:spcBef>
              <a:spcAft>
                <a:spcPts val="0"/>
              </a:spcAft>
              <a:buNone/>
            </a:pPr>
            <a:r>
              <a:t/>
            </a:r>
            <a:endParaRPr/>
          </a:p>
        </p:txBody>
      </p:sp>
      <p:sp>
        <p:nvSpPr>
          <p:cNvPr id="348" name="Google Shape;34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mean take the value of </a:t>
            </a:r>
            <a:r>
              <a:rPr lang="en"/>
              <a:t>variable</a:t>
            </a:r>
            <a:r>
              <a:rPr lang="en"/>
              <a:t> and treat as name.</a:t>
            </a:r>
            <a:endParaRPr/>
          </a:p>
          <a:p>
            <a:pPr indent="0" lvl="0" marL="457200" rtl="0" algn="l">
              <a:spcBef>
                <a:spcPts val="1600"/>
              </a:spcBef>
              <a:spcAft>
                <a:spcPts val="0"/>
              </a:spcAft>
              <a:buNone/>
            </a:pPr>
            <a:r>
              <a:rPr lang="en" u="sng"/>
              <a:t>E</a:t>
            </a:r>
            <a:r>
              <a:rPr lang="en" u="sng"/>
              <a:t>xample</a:t>
            </a:r>
            <a:r>
              <a:rPr lang="en"/>
              <a:t>:</a:t>
            </a:r>
            <a:endParaRPr/>
          </a:p>
          <a:p>
            <a:pPr indent="0" lvl="0" marL="0" rtl="0" algn="l">
              <a:spcBef>
                <a:spcPts val="1600"/>
              </a:spcBef>
              <a:spcAft>
                <a:spcPts val="0"/>
              </a:spcAft>
              <a:buNone/>
            </a:pPr>
            <a:r>
              <a:rPr lang="en"/>
              <a:t>$foo = ‘bar’;</a:t>
            </a:r>
            <a:endParaRPr/>
          </a:p>
          <a:p>
            <a:pPr indent="0" lvl="0" marL="0" rtl="0" algn="l">
              <a:spcBef>
                <a:spcPts val="1600"/>
              </a:spcBef>
              <a:spcAft>
                <a:spcPts val="0"/>
              </a:spcAft>
              <a:buNone/>
            </a:pPr>
            <a:r>
              <a:rPr lang="en"/>
              <a:t>$$foo =’baz’; // $foo  is bar then $bar is variable for baz</a:t>
            </a:r>
            <a:endParaRPr/>
          </a:p>
          <a:p>
            <a:pPr indent="0" lvl="0" marL="0" rtl="0" algn="l">
              <a:spcBef>
                <a:spcPts val="1600"/>
              </a:spcBef>
              <a:spcAft>
                <a:spcPts val="0"/>
              </a:spcAft>
              <a:buNone/>
            </a:pPr>
            <a:r>
              <a:rPr lang="en"/>
              <a:t> echo $foo, ‘ ‘, $bar;</a:t>
            </a:r>
            <a:endParaRPr/>
          </a:p>
          <a:p>
            <a:pPr indent="0" lvl="0" marL="0" rtl="0" algn="l">
              <a:spcBef>
                <a:spcPts val="1600"/>
              </a:spcBef>
              <a:spcAft>
                <a:spcPts val="0"/>
              </a:spcAft>
              <a:buNone/>
            </a:pPr>
            <a:r>
              <a:rPr lang="en"/>
              <a:t>Output :             bar baz </a:t>
            </a:r>
            <a:endParaRPr/>
          </a:p>
          <a:p>
            <a:pPr indent="0" lvl="0" marL="0" rtl="0" algn="l">
              <a:spcBef>
                <a:spcPts val="1600"/>
              </a:spcBef>
              <a:spcAft>
                <a:spcPts val="1600"/>
              </a:spcAft>
              <a:buNone/>
            </a:pPr>
            <a:r>
              <a:t/>
            </a:r>
            <a:endParaRPr/>
          </a:p>
        </p:txBody>
      </p:sp>
      <p:sp>
        <p:nvSpPr>
          <p:cNvPr id="349" name="Google Shape;34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a:t>
            </a:r>
            <a:r>
              <a:rPr lang="en"/>
              <a:t> PHP in HTML</a:t>
            </a:r>
            <a:endParaRPr/>
          </a:p>
        </p:txBody>
      </p:sp>
      <p:sp>
        <p:nvSpPr>
          <p:cNvPr id="355" name="Google Shape;35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&lt;!DOCTYPE html&gt;</a:t>
            </a:r>
            <a:endParaRPr sz="1400"/>
          </a:p>
          <a:p>
            <a:pPr indent="0" lvl="0" marL="0" rtl="0" algn="l">
              <a:spcBef>
                <a:spcPts val="1600"/>
              </a:spcBef>
              <a:spcAft>
                <a:spcPts val="0"/>
              </a:spcAft>
              <a:buNone/>
            </a:pPr>
            <a:r>
              <a:rPr lang="en" sz="1400"/>
              <a:t>&lt;html lang="en"&gt;</a:t>
            </a:r>
            <a:endParaRPr sz="1400"/>
          </a:p>
          <a:p>
            <a:pPr indent="0" lvl="0" marL="0" rtl="0" algn="l">
              <a:spcBef>
                <a:spcPts val="1600"/>
              </a:spcBef>
              <a:spcAft>
                <a:spcPts val="0"/>
              </a:spcAft>
              <a:buNone/>
            </a:pPr>
            <a:r>
              <a:rPr lang="en" sz="1400"/>
              <a:t>&lt;head&gt;</a:t>
            </a:r>
            <a:endParaRPr sz="1400"/>
          </a:p>
          <a:p>
            <a:pPr indent="0" lvl="0" marL="0" rtl="0" algn="l">
              <a:spcBef>
                <a:spcPts val="1600"/>
              </a:spcBef>
              <a:spcAft>
                <a:spcPts val="0"/>
              </a:spcAft>
              <a:buNone/>
            </a:pPr>
            <a:r>
              <a:rPr lang="en" sz="1400"/>
              <a:t>   &lt;title&gt;Internet Programming Two&lt;/title&gt;</a:t>
            </a:r>
            <a:endParaRPr sz="1400"/>
          </a:p>
          <a:p>
            <a:pPr indent="0" lvl="0" marL="0" rtl="0" algn="l">
              <a:spcBef>
                <a:spcPts val="1600"/>
              </a:spcBef>
              <a:spcAft>
                <a:spcPts val="0"/>
              </a:spcAft>
              <a:buNone/>
            </a:pPr>
            <a:r>
              <a:rPr lang="en" sz="1400"/>
              <a:t>&lt;/head&gt;</a:t>
            </a:r>
            <a:endParaRPr sz="1400"/>
          </a:p>
          <a:p>
            <a:pPr indent="0" lvl="0" marL="0" rtl="0" algn="l">
              <a:spcBef>
                <a:spcPts val="1600"/>
              </a:spcBef>
              <a:spcAft>
                <a:spcPts val="0"/>
              </a:spcAft>
              <a:buNone/>
            </a:pPr>
            <a:r>
              <a:rPr lang="en" sz="1400"/>
              <a:t>&lt;body&gt;</a:t>
            </a:r>
            <a:endParaRPr sz="1400"/>
          </a:p>
          <a:p>
            <a:pPr indent="0" lvl="0" marL="0" rtl="0" algn="l">
              <a:spcBef>
                <a:spcPts val="1600"/>
              </a:spcBef>
              <a:spcAft>
                <a:spcPts val="0"/>
              </a:spcAft>
              <a:buNone/>
            </a:pPr>
            <a:r>
              <a:rPr lang="en" sz="1400"/>
              <a:t>    &lt;?php echo “&lt;h1&gt;    Hello World  &lt;/h1&gt;”;?&gt;</a:t>
            </a:r>
            <a:endParaRPr sz="1400"/>
          </a:p>
          <a:p>
            <a:pPr indent="0" lvl="0" marL="0" rtl="0" algn="l">
              <a:spcBef>
                <a:spcPts val="1600"/>
              </a:spcBef>
              <a:spcAft>
                <a:spcPts val="0"/>
              </a:spcAft>
              <a:buNone/>
            </a:pPr>
            <a:r>
              <a:rPr lang="en" sz="1400"/>
              <a:t>    &lt;h1&gt;&lt;?= “Hello World” ?&gt;&lt;/h1&gt;</a:t>
            </a:r>
            <a:endParaRPr sz="1400"/>
          </a:p>
          <a:p>
            <a:pPr indent="0" lvl="0" marL="0" rtl="0" algn="l">
              <a:spcBef>
                <a:spcPts val="1600"/>
              </a:spcBef>
              <a:spcAft>
                <a:spcPts val="0"/>
              </a:spcAft>
              <a:buNone/>
            </a:pPr>
            <a:r>
              <a:rPr lang="en" sz="1400"/>
              <a:t>&lt;/body&gt;</a:t>
            </a:r>
            <a:endParaRPr sz="1400"/>
          </a:p>
          <a:p>
            <a:pPr indent="0" lvl="0" marL="0" rtl="0" algn="l">
              <a:spcBef>
                <a:spcPts val="1600"/>
              </a:spcBef>
              <a:spcAft>
                <a:spcPts val="0"/>
              </a:spcAft>
              <a:buNone/>
            </a:pPr>
            <a:r>
              <a:rPr lang="en" sz="1400"/>
              <a:t>&lt;/html&gt;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56" name="Google Shape;35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 PHP in HTML</a:t>
            </a:r>
            <a:endParaRPr/>
          </a:p>
        </p:txBody>
      </p:sp>
      <p:sp>
        <p:nvSpPr>
          <p:cNvPr id="362" name="Google Shape;362;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&lt;!DOCTYPE html&gt;</a:t>
            </a:r>
            <a:endParaRPr sz="1400"/>
          </a:p>
          <a:p>
            <a:pPr indent="0" lvl="0" marL="0" rtl="0" algn="l">
              <a:spcBef>
                <a:spcPts val="1600"/>
              </a:spcBef>
              <a:spcAft>
                <a:spcPts val="0"/>
              </a:spcAft>
              <a:buNone/>
            </a:pPr>
            <a:r>
              <a:rPr lang="en" sz="1400"/>
              <a:t>&lt;html lang="en"&gt;</a:t>
            </a:r>
            <a:endParaRPr sz="1400"/>
          </a:p>
          <a:p>
            <a:pPr indent="0" lvl="0" marL="0" rtl="0" algn="l">
              <a:spcBef>
                <a:spcPts val="1600"/>
              </a:spcBef>
              <a:spcAft>
                <a:spcPts val="0"/>
              </a:spcAft>
              <a:buNone/>
            </a:pPr>
            <a:r>
              <a:rPr lang="en" sz="1400"/>
              <a:t>&lt;body&gt;</a:t>
            </a:r>
            <a:endParaRPr sz="1400"/>
          </a:p>
          <a:p>
            <a:pPr indent="0" lvl="0" marL="0" rtl="0" algn="l">
              <a:spcBef>
                <a:spcPts val="1600"/>
              </a:spcBef>
              <a:spcAft>
                <a:spcPts val="0"/>
              </a:spcAft>
              <a:buNone/>
            </a:pPr>
            <a:r>
              <a:rPr lang="en" sz="1400"/>
              <a:t>    &lt;?php </a:t>
            </a:r>
            <a:endParaRPr sz="1400"/>
          </a:p>
          <a:p>
            <a:pPr indent="0" lvl="0" marL="0" rtl="0" algn="l">
              <a:spcBef>
                <a:spcPts val="1600"/>
              </a:spcBef>
              <a:spcAft>
                <a:spcPts val="0"/>
              </a:spcAft>
              <a:buNone/>
            </a:pPr>
            <a:r>
              <a:rPr lang="en" sz="1400"/>
              <a:t>    	$x = 4; </a:t>
            </a:r>
            <a:endParaRPr sz="1400"/>
          </a:p>
          <a:p>
            <a:pPr indent="0" lvl="0" marL="0" rtl="0" algn="l">
              <a:spcBef>
                <a:spcPts val="1600"/>
              </a:spcBef>
              <a:spcAft>
                <a:spcPts val="0"/>
              </a:spcAft>
              <a:buNone/>
            </a:pPr>
            <a:r>
              <a:rPr lang="en" sz="1400"/>
              <a:t>          $y = 5;</a:t>
            </a:r>
            <a:endParaRPr sz="1400"/>
          </a:p>
          <a:p>
            <a:pPr indent="0" lvl="0" marL="0" rtl="0" algn="l">
              <a:spcBef>
                <a:spcPts val="1600"/>
              </a:spcBef>
              <a:spcAft>
                <a:spcPts val="0"/>
              </a:spcAft>
              <a:buNone/>
            </a:pPr>
            <a:r>
              <a:rPr lang="en" sz="1400"/>
              <a:t>?&gt;</a:t>
            </a:r>
            <a:endParaRPr sz="1400"/>
          </a:p>
          <a:p>
            <a:pPr indent="0" lvl="0" marL="0" rtl="0" algn="l">
              <a:spcBef>
                <a:spcPts val="1600"/>
              </a:spcBef>
              <a:spcAft>
                <a:spcPts val="0"/>
              </a:spcAft>
              <a:buNone/>
            </a:pPr>
            <a:r>
              <a:rPr lang="en" sz="1400"/>
              <a:t>&lt;p&gt; echo $x.” + “. $y. “ = “.($x +$y)&lt;/p&gt;</a:t>
            </a:r>
            <a:endParaRPr sz="1400"/>
          </a:p>
          <a:p>
            <a:pPr indent="0" lvl="0" marL="0" rtl="0" algn="l">
              <a:spcBef>
                <a:spcPts val="1600"/>
              </a:spcBef>
              <a:spcAft>
                <a:spcPts val="0"/>
              </a:spcAft>
              <a:buNone/>
            </a:pPr>
            <a:r>
              <a:rPr lang="en" sz="1400"/>
              <a:t>&lt;/body&gt;</a:t>
            </a:r>
            <a:endParaRPr sz="1400"/>
          </a:p>
          <a:p>
            <a:pPr indent="0" lvl="0" marL="0" rtl="0" algn="l">
              <a:spcBef>
                <a:spcPts val="1600"/>
              </a:spcBef>
              <a:spcAft>
                <a:spcPts val="0"/>
              </a:spcAft>
              <a:buNone/>
            </a:pPr>
            <a:r>
              <a:rPr lang="en" sz="1400"/>
              <a:t>&lt;/html&gt;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63" name="Google Shape;36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a:t>
            </a:r>
            <a:endParaRPr/>
          </a:p>
        </p:txBody>
      </p:sp>
      <p:sp>
        <p:nvSpPr>
          <p:cNvPr id="369" name="Google Shape;36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a:t>
            </a:r>
            <a:r>
              <a:rPr lang="en"/>
              <a:t> is a line that is not executed as a part of the program. </a:t>
            </a:r>
            <a:endParaRPr/>
          </a:p>
          <a:p>
            <a:pPr indent="-342900" lvl="0" marL="457200" rtl="0" algn="l">
              <a:spcBef>
                <a:spcPts val="0"/>
              </a:spcBef>
              <a:spcAft>
                <a:spcPts val="0"/>
              </a:spcAft>
              <a:buSzPts val="1800"/>
              <a:buChar char="➢"/>
            </a:pPr>
            <a:r>
              <a:rPr lang="en"/>
              <a:t>Its only purpose is to be read by someone who is looking at the code.</a:t>
            </a:r>
            <a:endParaRPr/>
          </a:p>
          <a:p>
            <a:pPr indent="-317500" lvl="1" marL="1371600" rtl="0" algn="l">
              <a:spcBef>
                <a:spcPts val="0"/>
              </a:spcBef>
              <a:spcAft>
                <a:spcPts val="0"/>
              </a:spcAft>
              <a:buSzPts val="1400"/>
              <a:buChar char="○"/>
            </a:pPr>
            <a:r>
              <a:rPr lang="en"/>
              <a:t>Let others understand your code</a:t>
            </a:r>
            <a:endParaRPr/>
          </a:p>
          <a:p>
            <a:pPr indent="-317500" lvl="1" marL="1371600" rtl="0" algn="l">
              <a:spcBef>
                <a:spcPts val="0"/>
              </a:spcBef>
              <a:spcAft>
                <a:spcPts val="0"/>
              </a:spcAft>
              <a:buSzPts val="1400"/>
              <a:buChar char="○"/>
            </a:pPr>
            <a:r>
              <a:rPr lang="en"/>
              <a:t>Remind yourself of what you did </a:t>
            </a:r>
            <a:endParaRPr/>
          </a:p>
          <a:p>
            <a:pPr indent="-342900" lvl="0" marL="457200" rtl="0" algn="l">
              <a:spcBef>
                <a:spcPts val="0"/>
              </a:spcBef>
              <a:spcAft>
                <a:spcPts val="0"/>
              </a:spcAft>
              <a:buSzPts val="1800"/>
              <a:buAutoNum type="arabicPeriod"/>
            </a:pPr>
            <a:r>
              <a:rPr lang="en"/>
              <a:t>Single line comment</a:t>
            </a:r>
            <a:endParaRPr/>
          </a:p>
          <a:p>
            <a:pPr indent="-317500" lvl="1" marL="914400" rtl="0" algn="l">
              <a:spcBef>
                <a:spcPts val="0"/>
              </a:spcBef>
              <a:spcAft>
                <a:spcPts val="0"/>
              </a:spcAft>
              <a:buSzPts val="1400"/>
              <a:buAutoNum type="alphaLcPeriod"/>
            </a:pPr>
            <a:r>
              <a:rPr lang="en"/>
              <a:t>Use // at the </a:t>
            </a:r>
            <a:r>
              <a:rPr lang="en"/>
              <a:t>beginning</a:t>
            </a:r>
            <a:r>
              <a:rPr lang="en"/>
              <a:t> of the line</a:t>
            </a:r>
            <a:endParaRPr/>
          </a:p>
          <a:p>
            <a:pPr indent="-317500" lvl="1" marL="914400" rtl="0" algn="l">
              <a:spcBef>
                <a:spcPts val="0"/>
              </a:spcBef>
              <a:spcAft>
                <a:spcPts val="0"/>
              </a:spcAft>
              <a:buSzPts val="1400"/>
              <a:buAutoNum type="alphaLcPeriod"/>
            </a:pPr>
            <a:r>
              <a:rPr lang="en"/>
              <a:t>Use # at the beginning of the line</a:t>
            </a:r>
            <a:endParaRPr/>
          </a:p>
          <a:p>
            <a:pPr indent="-342900" lvl="0" marL="457200" rtl="0" algn="l">
              <a:spcBef>
                <a:spcPts val="0"/>
              </a:spcBef>
              <a:spcAft>
                <a:spcPts val="0"/>
              </a:spcAft>
              <a:buSzPts val="1800"/>
              <a:buAutoNum type="arabicPeriod"/>
            </a:pPr>
            <a:r>
              <a:rPr lang="en"/>
              <a:t>Multi-line commen</a:t>
            </a:r>
            <a:r>
              <a:rPr lang="en"/>
              <a:t>t</a:t>
            </a:r>
            <a:endParaRPr/>
          </a:p>
          <a:p>
            <a:pPr indent="0" lvl="0" marL="914400" rtl="0" algn="l">
              <a:spcBef>
                <a:spcPts val="1600"/>
              </a:spcBef>
              <a:spcAft>
                <a:spcPts val="0"/>
              </a:spcAft>
              <a:buNone/>
            </a:pPr>
            <a:r>
              <a:rPr lang="en"/>
              <a:t>/* </a:t>
            </a:r>
            <a:endParaRPr/>
          </a:p>
          <a:p>
            <a:pPr indent="0" lvl="0" marL="914400" rtl="0" algn="l">
              <a:spcBef>
                <a:spcPts val="1600"/>
              </a:spcBef>
              <a:spcAft>
                <a:spcPts val="0"/>
              </a:spcAft>
              <a:buNone/>
            </a:pPr>
            <a:r>
              <a:rPr lang="en"/>
              <a:t>Body</a:t>
            </a:r>
            <a:endParaRPr/>
          </a:p>
          <a:p>
            <a:pPr indent="0" lvl="0" marL="914400" rtl="0" algn="l">
              <a:spcBef>
                <a:spcPts val="1600"/>
              </a:spcBef>
              <a:spcAft>
                <a:spcPts val="1600"/>
              </a:spcAft>
              <a:buNone/>
            </a:pPr>
            <a:r>
              <a:rPr lang="en"/>
              <a:t>*/</a:t>
            </a:r>
            <a:endParaRPr/>
          </a:p>
        </p:txBody>
      </p:sp>
      <p:sp>
        <p:nvSpPr>
          <p:cNvPr id="370" name="Google Shape;37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376" name="Google Shape;37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PHP is </a:t>
            </a:r>
            <a:r>
              <a:rPr lang="en"/>
              <a:t>loosely</a:t>
            </a:r>
            <a:r>
              <a:rPr lang="en"/>
              <a:t> typing and </a:t>
            </a:r>
            <a:r>
              <a:rPr lang="en"/>
              <a:t>dynamically</a:t>
            </a:r>
            <a:r>
              <a:rPr lang="en"/>
              <a:t> typing language this means not require to write </a:t>
            </a:r>
            <a:r>
              <a:rPr lang="en"/>
              <a:t>type</a:t>
            </a:r>
            <a:r>
              <a:rPr lang="en"/>
              <a:t> of variable when define and also the type can be change after defined.</a:t>
            </a:r>
            <a:endParaRPr/>
          </a:p>
          <a:p>
            <a:pPr indent="-342900" lvl="0" marL="457200" rtl="0" algn="l">
              <a:spcBef>
                <a:spcPts val="0"/>
              </a:spcBef>
              <a:spcAft>
                <a:spcPts val="0"/>
              </a:spcAft>
              <a:buSzPts val="1800"/>
              <a:buChar char="➢"/>
            </a:pPr>
            <a:r>
              <a:rPr lang="en"/>
              <a:t>Dynamically typing mean type checking happens at run time while statically typed language means </a:t>
            </a:r>
            <a:r>
              <a:rPr lang="en"/>
              <a:t>type checking happens </a:t>
            </a:r>
            <a:r>
              <a:rPr lang="en"/>
              <a:t>at compile time.</a:t>
            </a:r>
            <a:endParaRPr/>
          </a:p>
          <a:p>
            <a:pPr indent="-342900" lvl="0" marL="457200" rtl="0" algn="l">
              <a:spcBef>
                <a:spcPts val="0"/>
              </a:spcBef>
              <a:spcAft>
                <a:spcPts val="0"/>
              </a:spcAft>
              <a:buSzPts val="1800"/>
              <a:buChar char="➢"/>
            </a:pPr>
            <a:r>
              <a:rPr lang="en"/>
              <a:t>So, php is </a:t>
            </a:r>
            <a:r>
              <a:rPr lang="en"/>
              <a:t>flexible. however , it is also strictly type in latest version.</a:t>
            </a:r>
            <a:endParaRPr/>
          </a:p>
          <a:p>
            <a:pPr indent="-342900" lvl="0" marL="457200" rtl="0" algn="l">
              <a:spcBef>
                <a:spcPts val="0"/>
              </a:spcBef>
              <a:spcAft>
                <a:spcPts val="0"/>
              </a:spcAft>
              <a:buSzPts val="1800"/>
              <a:buChar char="➢"/>
            </a:pPr>
            <a:r>
              <a:rPr lang="en"/>
              <a:t>PHP supports ten primitive types which are grouped by four scalar types, four compound types and two special types  </a:t>
            </a:r>
            <a:endParaRPr/>
          </a:p>
          <a:p>
            <a:pPr indent="0" lvl="0" marL="0" rtl="0" algn="l">
              <a:spcBef>
                <a:spcPts val="1600"/>
              </a:spcBef>
              <a:spcAft>
                <a:spcPts val="1600"/>
              </a:spcAft>
              <a:buNone/>
            </a:pPr>
            <a:r>
              <a:t/>
            </a:r>
            <a:endParaRPr/>
          </a:p>
        </p:txBody>
      </p:sp>
      <p:sp>
        <p:nvSpPr>
          <p:cNvPr id="377" name="Google Shape;37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endParaRPr/>
          </a:p>
        </p:txBody>
      </p:sp>
      <p:sp>
        <p:nvSpPr>
          <p:cNvPr id="383" name="Google Shape;38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Four scalar types</a:t>
            </a:r>
            <a:endParaRPr/>
          </a:p>
          <a:p>
            <a:pPr indent="-317500" lvl="1" marL="914400" rtl="0" algn="l">
              <a:spcBef>
                <a:spcPts val="0"/>
              </a:spcBef>
              <a:spcAft>
                <a:spcPts val="0"/>
              </a:spcAft>
              <a:buSzPts val="1400"/>
              <a:buAutoNum type="alphaLcPeriod"/>
            </a:pPr>
            <a:r>
              <a:rPr lang="en"/>
              <a:t>Bool </a:t>
            </a:r>
            <a:endParaRPr/>
          </a:p>
          <a:p>
            <a:pPr indent="-317500" lvl="1" marL="914400" rtl="0" algn="l">
              <a:spcBef>
                <a:spcPts val="0"/>
              </a:spcBef>
              <a:spcAft>
                <a:spcPts val="0"/>
              </a:spcAft>
              <a:buSzPts val="1400"/>
              <a:buAutoNum type="alphaLcPeriod"/>
            </a:pPr>
            <a:r>
              <a:rPr lang="en"/>
              <a:t>Int</a:t>
            </a:r>
            <a:endParaRPr/>
          </a:p>
          <a:p>
            <a:pPr indent="-317500" lvl="1" marL="914400" rtl="0" algn="l">
              <a:spcBef>
                <a:spcPts val="0"/>
              </a:spcBef>
              <a:spcAft>
                <a:spcPts val="0"/>
              </a:spcAft>
              <a:buSzPts val="1400"/>
              <a:buAutoNum type="alphaLcPeriod"/>
            </a:pPr>
            <a:r>
              <a:rPr lang="en"/>
              <a:t>Float</a:t>
            </a:r>
            <a:endParaRPr/>
          </a:p>
          <a:p>
            <a:pPr indent="-317500" lvl="1" marL="914400" rtl="0" algn="l">
              <a:spcBef>
                <a:spcPts val="0"/>
              </a:spcBef>
              <a:spcAft>
                <a:spcPts val="0"/>
              </a:spcAft>
              <a:buSzPts val="1400"/>
              <a:buAutoNum type="alphaLcPeriod"/>
            </a:pPr>
            <a:r>
              <a:rPr lang="en"/>
              <a:t>String </a:t>
            </a:r>
            <a:endParaRPr/>
          </a:p>
          <a:p>
            <a:pPr indent="-342900" lvl="0" marL="457200" rtl="0" algn="l">
              <a:spcBef>
                <a:spcPts val="0"/>
              </a:spcBef>
              <a:spcAft>
                <a:spcPts val="0"/>
              </a:spcAft>
              <a:buSzPts val="1800"/>
              <a:buAutoNum type="arabicPeriod"/>
            </a:pPr>
            <a:r>
              <a:rPr lang="en"/>
              <a:t>Four compound types</a:t>
            </a:r>
            <a:endParaRPr/>
          </a:p>
          <a:p>
            <a:pPr indent="-317500" lvl="1" marL="914400" rtl="0" algn="l">
              <a:spcBef>
                <a:spcPts val="0"/>
              </a:spcBef>
              <a:spcAft>
                <a:spcPts val="0"/>
              </a:spcAft>
              <a:buSzPts val="1400"/>
              <a:buAutoNum type="alphaLcPeriod"/>
            </a:pPr>
            <a:r>
              <a:rPr lang="en"/>
              <a:t>Array</a:t>
            </a:r>
            <a:endParaRPr/>
          </a:p>
          <a:p>
            <a:pPr indent="-317500" lvl="1" marL="914400" rtl="0" algn="l">
              <a:spcBef>
                <a:spcPts val="0"/>
              </a:spcBef>
              <a:spcAft>
                <a:spcPts val="0"/>
              </a:spcAft>
              <a:buSzPts val="1400"/>
              <a:buAutoNum type="alphaLcPeriod"/>
            </a:pPr>
            <a:r>
              <a:rPr lang="en"/>
              <a:t>Object</a:t>
            </a:r>
            <a:endParaRPr/>
          </a:p>
          <a:p>
            <a:pPr indent="-317500" lvl="1" marL="914400" rtl="0" algn="l">
              <a:spcBef>
                <a:spcPts val="0"/>
              </a:spcBef>
              <a:spcAft>
                <a:spcPts val="0"/>
              </a:spcAft>
              <a:buSzPts val="1400"/>
              <a:buAutoNum type="alphaLcPeriod"/>
            </a:pPr>
            <a:r>
              <a:rPr lang="en"/>
              <a:t>Callable</a:t>
            </a:r>
            <a:endParaRPr/>
          </a:p>
          <a:p>
            <a:pPr indent="-317500" lvl="1" marL="914400" rtl="0" algn="l">
              <a:spcBef>
                <a:spcPts val="0"/>
              </a:spcBef>
              <a:spcAft>
                <a:spcPts val="0"/>
              </a:spcAft>
              <a:buSzPts val="1400"/>
              <a:buAutoNum type="alphaLcPeriod"/>
            </a:pPr>
            <a:r>
              <a:rPr lang="en"/>
              <a:t>Iterable </a:t>
            </a:r>
            <a:endParaRPr/>
          </a:p>
          <a:p>
            <a:pPr indent="-342900" lvl="0" marL="457200" rtl="0" algn="l">
              <a:spcBef>
                <a:spcPts val="0"/>
              </a:spcBef>
              <a:spcAft>
                <a:spcPts val="0"/>
              </a:spcAft>
              <a:buSzPts val="1800"/>
              <a:buAutoNum type="arabicPeriod"/>
            </a:pPr>
            <a:r>
              <a:rPr lang="en"/>
              <a:t>Special types</a:t>
            </a:r>
            <a:endParaRPr/>
          </a:p>
          <a:p>
            <a:pPr indent="-317500" lvl="1" marL="914400" rtl="0" algn="l">
              <a:spcBef>
                <a:spcPts val="0"/>
              </a:spcBef>
              <a:spcAft>
                <a:spcPts val="0"/>
              </a:spcAft>
              <a:buSzPts val="1400"/>
              <a:buAutoNum type="alphaLcPeriod"/>
            </a:pPr>
            <a:r>
              <a:rPr lang="en"/>
              <a:t>Resource</a:t>
            </a:r>
            <a:endParaRPr/>
          </a:p>
          <a:p>
            <a:pPr indent="-317500" lvl="1" marL="914400" rtl="0" algn="l">
              <a:spcBef>
                <a:spcPts val="0"/>
              </a:spcBef>
              <a:spcAft>
                <a:spcPts val="0"/>
              </a:spcAft>
              <a:buSzPts val="1400"/>
              <a:buAutoNum type="alphaLcPeriod"/>
            </a:pPr>
            <a:r>
              <a:rPr lang="en"/>
              <a:t>Nul </a:t>
            </a:r>
            <a:endParaRPr/>
          </a:p>
        </p:txBody>
      </p:sp>
      <p:sp>
        <p:nvSpPr>
          <p:cNvPr id="384" name="Google Shape;38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Booleans</a:t>
            </a:r>
            <a:endParaRPr/>
          </a:p>
        </p:txBody>
      </p:sp>
      <p:sp>
        <p:nvSpPr>
          <p:cNvPr id="390" name="Google Shape;39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solidFill>
                  <a:srgbClr val="000000"/>
                </a:solidFill>
                <a:latin typeface="Arial"/>
                <a:ea typeface="Arial"/>
                <a:cs typeface="Arial"/>
                <a:sym typeface="Arial"/>
              </a:rPr>
              <a:t>The</a:t>
            </a:r>
            <a:r>
              <a:rPr lang="en" sz="19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900" u="sng">
                <a:solidFill>
                  <a:schemeClr val="hlink"/>
                </a:solidFill>
                <a:latin typeface="Arial"/>
                <a:ea typeface="Arial"/>
                <a:cs typeface="Arial"/>
                <a:sym typeface="Arial"/>
                <a:hlinkClick r:id="rId4"/>
              </a:rPr>
              <a:t>bool</a:t>
            </a:r>
            <a:r>
              <a:rPr lang="en" sz="1900">
                <a:solidFill>
                  <a:srgbClr val="000000"/>
                </a:solidFill>
                <a:latin typeface="Arial"/>
                <a:ea typeface="Arial"/>
                <a:cs typeface="Arial"/>
                <a:sym typeface="Arial"/>
              </a:rPr>
              <a:t> type only has two values, and is used to express a truth value. It can be either</a:t>
            </a:r>
            <a:r>
              <a:rPr lang="en" sz="1900">
                <a:solidFill>
                  <a:srgbClr val="000000"/>
                </a:solidFill>
                <a:uFill>
                  <a:noFill/>
                </a:uFill>
                <a:latin typeface="Arial"/>
                <a:ea typeface="Arial"/>
                <a:cs typeface="Arial"/>
                <a:sym typeface="Arial"/>
                <a:hlinkClick r:id="rId5">
                  <a:extLst>
                    <a:ext uri="{A12FA001-AC4F-418D-AE19-62706E023703}">
                      <ahyp:hlinkClr val="tx"/>
                    </a:ext>
                  </a:extLst>
                </a:hlinkClick>
              </a:rPr>
              <a:t> </a:t>
            </a:r>
            <a:r>
              <a:rPr b="1" lang="en" sz="1900" u="sng">
                <a:solidFill>
                  <a:schemeClr val="hlink"/>
                </a:solidFill>
                <a:latin typeface="Roboto Mono"/>
                <a:ea typeface="Roboto Mono"/>
                <a:cs typeface="Roboto Mono"/>
                <a:sym typeface="Roboto Mono"/>
                <a:hlinkClick r:id="rId6"/>
              </a:rPr>
              <a:t>true</a:t>
            </a:r>
            <a:r>
              <a:rPr lang="en" sz="1900">
                <a:solidFill>
                  <a:srgbClr val="000000"/>
                </a:solidFill>
                <a:latin typeface="Arial"/>
                <a:ea typeface="Arial"/>
                <a:cs typeface="Arial"/>
                <a:sym typeface="Arial"/>
              </a:rPr>
              <a:t> or</a:t>
            </a:r>
            <a:r>
              <a:rPr lang="en" sz="1900">
                <a:solidFill>
                  <a:srgbClr val="000000"/>
                </a:solidFill>
                <a:uFill>
                  <a:noFill/>
                </a:uFill>
                <a:latin typeface="Arial"/>
                <a:ea typeface="Arial"/>
                <a:cs typeface="Arial"/>
                <a:sym typeface="Arial"/>
                <a:hlinkClick r:id="rId7">
                  <a:extLst>
                    <a:ext uri="{A12FA001-AC4F-418D-AE19-62706E023703}">
                      <ahyp:hlinkClr val="tx"/>
                    </a:ext>
                  </a:extLst>
                </a:hlinkClick>
              </a:rPr>
              <a:t> </a:t>
            </a:r>
            <a:r>
              <a:rPr b="1" lang="en" sz="1900" u="sng">
                <a:solidFill>
                  <a:schemeClr val="hlink"/>
                </a:solidFill>
                <a:latin typeface="Roboto Mono"/>
                <a:ea typeface="Roboto Mono"/>
                <a:cs typeface="Roboto Mono"/>
                <a:sym typeface="Roboto Mono"/>
                <a:hlinkClick r:id="rId8"/>
              </a:rPr>
              <a:t>false</a:t>
            </a:r>
            <a:r>
              <a:rPr lang="en" sz="1900">
                <a:solidFill>
                  <a:srgbClr val="000000"/>
                </a:solidFill>
                <a:latin typeface="Arial"/>
                <a:ea typeface="Arial"/>
                <a:cs typeface="Arial"/>
                <a:sym typeface="Arial"/>
              </a:rPr>
              <a:t>. </a:t>
            </a:r>
            <a:endParaRPr sz="1900">
              <a:solidFill>
                <a:srgbClr val="000000"/>
              </a:solidFill>
              <a:latin typeface="Arial"/>
              <a:ea typeface="Arial"/>
              <a:cs typeface="Arial"/>
              <a:sym typeface="Arial"/>
            </a:endParaRPr>
          </a:p>
          <a:p>
            <a:pPr indent="-349250" lvl="0" marL="457200" rtl="0" algn="l">
              <a:spcBef>
                <a:spcPts val="0"/>
              </a:spcBef>
              <a:spcAft>
                <a:spcPts val="0"/>
              </a:spcAft>
              <a:buSzPts val="1900"/>
              <a:buChar char="➢"/>
            </a:pPr>
            <a:r>
              <a:rPr lang="en" sz="1900">
                <a:solidFill>
                  <a:srgbClr val="000000"/>
                </a:solidFill>
                <a:latin typeface="Arial"/>
                <a:ea typeface="Arial"/>
                <a:cs typeface="Arial"/>
                <a:sym typeface="Arial"/>
              </a:rPr>
              <a:t>To specify a</a:t>
            </a:r>
            <a:r>
              <a:rPr lang="en" sz="19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900" u="sng">
                <a:solidFill>
                  <a:schemeClr val="hlink"/>
                </a:solidFill>
                <a:latin typeface="Arial"/>
                <a:ea typeface="Arial"/>
                <a:cs typeface="Arial"/>
                <a:sym typeface="Arial"/>
                <a:hlinkClick r:id="rId10"/>
              </a:rPr>
              <a:t>bool</a:t>
            </a:r>
            <a:r>
              <a:rPr lang="en" sz="1900">
                <a:solidFill>
                  <a:srgbClr val="000000"/>
                </a:solidFill>
                <a:latin typeface="Arial"/>
                <a:ea typeface="Arial"/>
                <a:cs typeface="Arial"/>
                <a:sym typeface="Arial"/>
              </a:rPr>
              <a:t> literal, use the constants</a:t>
            </a:r>
            <a:r>
              <a:rPr lang="en" sz="1900">
                <a:solidFill>
                  <a:srgbClr val="000000"/>
                </a:solidFill>
                <a:uFill>
                  <a:noFill/>
                </a:uFill>
                <a:latin typeface="Arial"/>
                <a:ea typeface="Arial"/>
                <a:cs typeface="Arial"/>
                <a:sym typeface="Arial"/>
                <a:hlinkClick r:id="rId11">
                  <a:extLst>
                    <a:ext uri="{A12FA001-AC4F-418D-AE19-62706E023703}">
                      <ahyp:hlinkClr val="tx"/>
                    </a:ext>
                  </a:extLst>
                </a:hlinkClick>
              </a:rPr>
              <a:t> </a:t>
            </a:r>
            <a:r>
              <a:rPr b="1" lang="en" sz="1900" u="sng">
                <a:solidFill>
                  <a:schemeClr val="hlink"/>
                </a:solidFill>
                <a:latin typeface="Roboto Mono"/>
                <a:ea typeface="Roboto Mono"/>
                <a:cs typeface="Roboto Mono"/>
                <a:sym typeface="Roboto Mono"/>
                <a:hlinkClick r:id="rId12"/>
              </a:rPr>
              <a:t>true</a:t>
            </a:r>
            <a:r>
              <a:rPr lang="en" sz="1900">
                <a:solidFill>
                  <a:srgbClr val="000000"/>
                </a:solidFill>
                <a:latin typeface="Arial"/>
                <a:ea typeface="Arial"/>
                <a:cs typeface="Arial"/>
                <a:sym typeface="Arial"/>
              </a:rPr>
              <a:t> or</a:t>
            </a:r>
            <a:r>
              <a:rPr lang="en" sz="1900">
                <a:solidFill>
                  <a:srgbClr val="000000"/>
                </a:solidFill>
                <a:uFill>
                  <a:noFill/>
                </a:uFill>
                <a:latin typeface="Arial"/>
                <a:ea typeface="Arial"/>
                <a:cs typeface="Arial"/>
                <a:sym typeface="Arial"/>
                <a:hlinkClick r:id="rId13">
                  <a:extLst>
                    <a:ext uri="{A12FA001-AC4F-418D-AE19-62706E023703}">
                      <ahyp:hlinkClr val="tx"/>
                    </a:ext>
                  </a:extLst>
                </a:hlinkClick>
              </a:rPr>
              <a:t> </a:t>
            </a:r>
            <a:r>
              <a:rPr b="1" lang="en" sz="1900" u="sng">
                <a:solidFill>
                  <a:schemeClr val="hlink"/>
                </a:solidFill>
                <a:latin typeface="Roboto Mono"/>
                <a:ea typeface="Roboto Mono"/>
                <a:cs typeface="Roboto Mono"/>
                <a:sym typeface="Roboto Mono"/>
                <a:hlinkClick r:id="rId14"/>
              </a:rPr>
              <a:t>false</a:t>
            </a:r>
            <a:r>
              <a:rPr lang="en" sz="1900">
                <a:solidFill>
                  <a:srgbClr val="000000"/>
                </a:solidFill>
                <a:latin typeface="Arial"/>
                <a:ea typeface="Arial"/>
                <a:cs typeface="Arial"/>
                <a:sym typeface="Arial"/>
              </a:rPr>
              <a:t>. Both are case-insensitive. </a:t>
            </a:r>
            <a:endParaRPr sz="1900">
              <a:solidFill>
                <a:srgbClr val="000000"/>
              </a:solidFill>
              <a:latin typeface="Arial"/>
              <a:ea typeface="Arial"/>
              <a:cs typeface="Arial"/>
              <a:sym typeface="Arial"/>
            </a:endParaRPr>
          </a:p>
          <a:p>
            <a:pPr indent="0" lvl="0" marL="914400" rtl="0" algn="l">
              <a:spcBef>
                <a:spcPts val="1600"/>
              </a:spcBef>
              <a:spcAft>
                <a:spcPts val="0"/>
              </a:spcAft>
              <a:buNone/>
            </a:pPr>
            <a:r>
              <a:rPr lang="en" sz="1900">
                <a:solidFill>
                  <a:srgbClr val="0000BB"/>
                </a:solidFill>
                <a:latin typeface="Roboto Mono"/>
                <a:ea typeface="Roboto Mono"/>
                <a:cs typeface="Roboto Mono"/>
                <a:sym typeface="Roboto Mono"/>
              </a:rPr>
              <a:t>&lt;?php</a:t>
            </a:r>
            <a:endParaRPr sz="1900">
              <a:solidFill>
                <a:srgbClr val="0000BB"/>
              </a:solidFill>
              <a:latin typeface="Roboto Mono"/>
              <a:ea typeface="Roboto Mono"/>
              <a:cs typeface="Roboto Mono"/>
              <a:sym typeface="Roboto Mono"/>
            </a:endParaRPr>
          </a:p>
          <a:p>
            <a:pPr indent="0" lvl="0" marL="914400" rtl="0" algn="l">
              <a:spcBef>
                <a:spcPts val="1600"/>
              </a:spcBef>
              <a:spcAft>
                <a:spcPts val="0"/>
              </a:spcAft>
              <a:buNone/>
            </a:pPr>
            <a:r>
              <a:rPr lang="en" sz="1900">
                <a:solidFill>
                  <a:srgbClr val="0000BB"/>
                </a:solidFill>
                <a:latin typeface="Roboto Mono"/>
                <a:ea typeface="Roboto Mono"/>
                <a:cs typeface="Roboto Mono"/>
                <a:sym typeface="Roboto Mono"/>
              </a:rPr>
              <a:t>$foo </a:t>
            </a:r>
            <a:r>
              <a:rPr lang="en" sz="1900">
                <a:solidFill>
                  <a:srgbClr val="007700"/>
                </a:solidFill>
                <a:latin typeface="Roboto Mono"/>
                <a:ea typeface="Roboto Mono"/>
                <a:cs typeface="Roboto Mono"/>
                <a:sym typeface="Roboto Mono"/>
              </a:rPr>
              <a:t>= </a:t>
            </a:r>
            <a:r>
              <a:rPr lang="en" sz="1900">
                <a:solidFill>
                  <a:srgbClr val="0000BB"/>
                </a:solidFill>
                <a:latin typeface="Roboto Mono"/>
                <a:ea typeface="Roboto Mono"/>
                <a:cs typeface="Roboto Mono"/>
                <a:sym typeface="Roboto Mono"/>
              </a:rPr>
              <a:t>True</a:t>
            </a:r>
            <a:r>
              <a:rPr lang="en" sz="1900">
                <a:solidFill>
                  <a:srgbClr val="007700"/>
                </a:solidFill>
                <a:latin typeface="Roboto Mono"/>
                <a:ea typeface="Roboto Mono"/>
                <a:cs typeface="Roboto Mono"/>
                <a:sym typeface="Roboto Mono"/>
              </a:rPr>
              <a:t>; </a:t>
            </a:r>
            <a:r>
              <a:rPr lang="en" sz="1900">
                <a:solidFill>
                  <a:srgbClr val="FF8000"/>
                </a:solidFill>
                <a:latin typeface="Roboto Mono"/>
                <a:ea typeface="Roboto Mono"/>
                <a:cs typeface="Roboto Mono"/>
                <a:sym typeface="Roboto Mono"/>
              </a:rPr>
              <a:t>// assign the value TRUE to $foo</a:t>
            </a:r>
            <a:endParaRPr sz="1900">
              <a:solidFill>
                <a:srgbClr val="FF8000"/>
              </a:solidFill>
              <a:latin typeface="Roboto Mono"/>
              <a:ea typeface="Roboto Mono"/>
              <a:cs typeface="Roboto Mono"/>
              <a:sym typeface="Roboto Mono"/>
            </a:endParaRPr>
          </a:p>
          <a:p>
            <a:pPr indent="0" lvl="0" marL="914400" rtl="0" algn="l">
              <a:spcBef>
                <a:spcPts val="1600"/>
              </a:spcBef>
              <a:spcAft>
                <a:spcPts val="0"/>
              </a:spcAft>
              <a:buNone/>
            </a:pPr>
            <a:r>
              <a:rPr lang="en" sz="1900">
                <a:solidFill>
                  <a:srgbClr val="0000BB"/>
                </a:solidFill>
                <a:latin typeface="Roboto Mono"/>
                <a:ea typeface="Roboto Mono"/>
                <a:cs typeface="Roboto Mono"/>
                <a:sym typeface="Roboto Mono"/>
              </a:rPr>
              <a:t>?&gt;</a:t>
            </a:r>
            <a:endParaRPr sz="1900">
              <a:solidFill>
                <a:srgbClr val="0000BB"/>
              </a:solidFill>
              <a:latin typeface="Roboto Mono"/>
              <a:ea typeface="Roboto Mono"/>
              <a:cs typeface="Roboto Mono"/>
              <a:sym typeface="Roboto Mono"/>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391" name="Google Shape;39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Integers</a:t>
            </a:r>
            <a:endParaRPr/>
          </a:p>
        </p:txBody>
      </p:sp>
      <p:sp>
        <p:nvSpPr>
          <p:cNvPr id="397" name="Google Shape;39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solidFill>
                  <a:srgbClr val="000000"/>
                </a:solidFill>
                <a:latin typeface="Arial"/>
                <a:ea typeface="Arial"/>
                <a:cs typeface="Arial"/>
                <a:sym typeface="Arial"/>
              </a:rPr>
              <a:t>An</a:t>
            </a:r>
            <a:r>
              <a:rPr lang="en">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u="sng">
                <a:solidFill>
                  <a:schemeClr val="hlink"/>
                </a:solidFill>
                <a:latin typeface="Arial"/>
                <a:ea typeface="Arial"/>
                <a:cs typeface="Arial"/>
                <a:sym typeface="Arial"/>
                <a:hlinkClick r:id="rId4"/>
              </a:rPr>
              <a:t>int</a:t>
            </a:r>
            <a:r>
              <a:rPr lang="en">
                <a:solidFill>
                  <a:srgbClr val="000000"/>
                </a:solidFill>
                <a:latin typeface="Arial"/>
                <a:ea typeface="Arial"/>
                <a:cs typeface="Arial"/>
                <a:sym typeface="Arial"/>
              </a:rPr>
              <a:t> is a number of the set ℤ = {..., -2, -1, 0, 1, 2, ...}. Whole number</a:t>
            </a:r>
            <a:endParaRPr>
              <a:solidFill>
                <a:srgbClr val="000000"/>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u="sng">
                <a:solidFill>
                  <a:schemeClr val="hlink"/>
                </a:solidFill>
                <a:latin typeface="Arial"/>
                <a:ea typeface="Arial"/>
                <a:cs typeface="Arial"/>
                <a:sym typeface="Arial"/>
                <a:hlinkClick r:id="rId5"/>
              </a:rPr>
              <a:t>Int</a:t>
            </a:r>
            <a:r>
              <a:rPr lang="en">
                <a:solidFill>
                  <a:srgbClr val="000000"/>
                </a:solidFill>
                <a:latin typeface="Arial"/>
                <a:ea typeface="Arial"/>
                <a:cs typeface="Arial"/>
                <a:sym typeface="Arial"/>
              </a:rPr>
              <a:t>s can be specified in decimal (base 10), hexadecimal (base 16), octal (base 8) or binary (base 2) notation. </a:t>
            </a:r>
            <a:endParaRPr>
              <a:solidFill>
                <a:srgbClr val="000000"/>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a:solidFill>
                  <a:srgbClr val="000000"/>
                </a:solidFill>
                <a:latin typeface="Arial"/>
                <a:ea typeface="Arial"/>
                <a:cs typeface="Arial"/>
                <a:sym typeface="Arial"/>
              </a:rPr>
              <a:t>The</a:t>
            </a:r>
            <a:r>
              <a:rPr lang="en">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 u="sng">
                <a:solidFill>
                  <a:schemeClr val="hlink"/>
                </a:solidFill>
                <a:latin typeface="Arial"/>
                <a:ea typeface="Arial"/>
                <a:cs typeface="Arial"/>
                <a:sym typeface="Arial"/>
                <a:hlinkClick r:id="rId7"/>
              </a:rPr>
              <a:t>negation operator</a:t>
            </a:r>
            <a:r>
              <a:rPr lang="en">
                <a:solidFill>
                  <a:srgbClr val="000000"/>
                </a:solidFill>
                <a:latin typeface="Arial"/>
                <a:ea typeface="Arial"/>
                <a:cs typeface="Arial"/>
                <a:sym typeface="Arial"/>
              </a:rPr>
              <a:t> can be used to denote a negative</a:t>
            </a:r>
            <a:r>
              <a:rPr lang="en">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 u="sng">
                <a:solidFill>
                  <a:schemeClr val="hlink"/>
                </a:solidFill>
                <a:latin typeface="Arial"/>
                <a:ea typeface="Arial"/>
                <a:cs typeface="Arial"/>
                <a:sym typeface="Arial"/>
                <a:hlinkClick r:id="rId9"/>
              </a:rPr>
              <a:t>int</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solidFill>
                  <a:srgbClr val="000000"/>
                </a:solidFill>
                <a:latin typeface="Arial"/>
                <a:ea typeface="Arial"/>
                <a:cs typeface="Arial"/>
                <a:sym typeface="Arial"/>
              </a:rPr>
              <a:t>To use octal notation, precede the number with a </a:t>
            </a:r>
            <a:r>
              <a:rPr lang="en">
                <a:solidFill>
                  <a:srgbClr val="188038"/>
                </a:solidFill>
                <a:latin typeface="Roboto Mono"/>
                <a:ea typeface="Roboto Mono"/>
                <a:cs typeface="Roboto Mono"/>
                <a:sym typeface="Roboto Mono"/>
              </a:rPr>
              <a:t>0</a:t>
            </a:r>
            <a:r>
              <a:rPr lang="en">
                <a:solidFill>
                  <a:srgbClr val="000000"/>
                </a:solidFill>
                <a:latin typeface="Arial"/>
                <a:ea typeface="Arial"/>
                <a:cs typeface="Arial"/>
                <a:sym typeface="Arial"/>
              </a:rPr>
              <a:t> (zero). </a:t>
            </a:r>
            <a:endParaRPr>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solidFill>
                  <a:srgbClr val="000000"/>
                </a:solidFill>
                <a:latin typeface="Arial"/>
                <a:ea typeface="Arial"/>
                <a:cs typeface="Arial"/>
                <a:sym typeface="Arial"/>
              </a:rPr>
              <a:t>As of PHP 8.1.0, octal notation can also be preceded with </a:t>
            </a:r>
            <a:r>
              <a:rPr lang="en">
                <a:solidFill>
                  <a:srgbClr val="188038"/>
                </a:solidFill>
                <a:latin typeface="Roboto Mono"/>
                <a:ea typeface="Roboto Mono"/>
                <a:cs typeface="Roboto Mono"/>
                <a:sym typeface="Roboto Mono"/>
              </a:rPr>
              <a:t>0o</a:t>
            </a:r>
            <a:r>
              <a:rPr lang="en">
                <a:solidFill>
                  <a:srgbClr val="000000"/>
                </a:solidFill>
                <a:latin typeface="Arial"/>
                <a:ea typeface="Arial"/>
                <a:cs typeface="Arial"/>
                <a:sym typeface="Arial"/>
              </a:rPr>
              <a:t> or </a:t>
            </a:r>
            <a:r>
              <a:rPr lang="en">
                <a:solidFill>
                  <a:srgbClr val="188038"/>
                </a:solidFill>
                <a:latin typeface="Roboto Mono"/>
                <a:ea typeface="Roboto Mono"/>
                <a:cs typeface="Roboto Mono"/>
                <a:sym typeface="Roboto Mono"/>
              </a:rPr>
              <a:t>0O</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solidFill>
                  <a:srgbClr val="000000"/>
                </a:solidFill>
                <a:latin typeface="Arial"/>
                <a:ea typeface="Arial"/>
                <a:cs typeface="Arial"/>
                <a:sym typeface="Arial"/>
              </a:rPr>
              <a:t>To use hexadecimal notation precede the number with </a:t>
            </a:r>
            <a:r>
              <a:rPr lang="en">
                <a:solidFill>
                  <a:srgbClr val="188038"/>
                </a:solidFill>
                <a:latin typeface="Roboto Mono"/>
                <a:ea typeface="Roboto Mono"/>
                <a:cs typeface="Roboto Mono"/>
                <a:sym typeface="Roboto Mono"/>
              </a:rPr>
              <a:t>0x</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solidFill>
                  <a:srgbClr val="000000"/>
                </a:solidFill>
                <a:latin typeface="Arial"/>
                <a:ea typeface="Arial"/>
                <a:cs typeface="Arial"/>
                <a:sym typeface="Arial"/>
              </a:rPr>
              <a:t>To use binary notation precede the number with </a:t>
            </a:r>
            <a:r>
              <a:rPr lang="en">
                <a:solidFill>
                  <a:srgbClr val="188038"/>
                </a:solidFill>
                <a:latin typeface="Roboto Mono"/>
                <a:ea typeface="Roboto Mono"/>
                <a:cs typeface="Roboto Mono"/>
                <a:sym typeface="Roboto Mono"/>
              </a:rPr>
              <a:t>0b</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As of PHP 7.4.0, integer literals may contain underscores (</a:t>
            </a:r>
            <a:r>
              <a:rPr lang="en">
                <a:solidFill>
                  <a:srgbClr val="188038"/>
                </a:solidFill>
                <a:latin typeface="Roboto Mono"/>
                <a:ea typeface="Roboto Mono"/>
                <a:cs typeface="Roboto Mono"/>
                <a:sym typeface="Roboto Mono"/>
              </a:rPr>
              <a:t>_</a:t>
            </a:r>
            <a:r>
              <a:rPr lang="en">
                <a:solidFill>
                  <a:srgbClr val="000000"/>
                </a:solidFill>
                <a:latin typeface="Arial"/>
                <a:ea typeface="Arial"/>
                <a:cs typeface="Arial"/>
                <a:sym typeface="Arial"/>
              </a:rPr>
              <a:t>) between digits, for better readability of literals. These underscores are removed by PHP's scanner.</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398" name="Google Shape;39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Integer Example</a:t>
            </a:r>
            <a:endParaRPr/>
          </a:p>
        </p:txBody>
      </p:sp>
      <p:sp>
        <p:nvSpPr>
          <p:cNvPr id="404" name="Google Shape;40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1234</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decimal number</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0123</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octal number (equivalent to 83 decimal)</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0o123</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octal number (as of PHP 8.1.0)</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0x1A</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hexadecimal number (equivalent to 26 decimal)</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0b11111111</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binary number (equivalent to 255 decimal)</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1_234_567</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decimal number (as of PHP 7.4.0)</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0" rtl="0" algn="l">
              <a:spcBef>
                <a:spcPts val="1600"/>
              </a:spcBef>
              <a:spcAft>
                <a:spcPts val="1600"/>
              </a:spcAft>
              <a:buNone/>
            </a:pPr>
            <a:r>
              <a:t/>
            </a:r>
            <a:endParaRPr/>
          </a:p>
        </p:txBody>
      </p:sp>
      <p:sp>
        <p:nvSpPr>
          <p:cNvPr id="405" name="Google Shape;40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311700" y="2138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Floating point numbers</a:t>
            </a:r>
            <a:endParaRPr/>
          </a:p>
        </p:txBody>
      </p:sp>
      <p:sp>
        <p:nvSpPr>
          <p:cNvPr id="411" name="Google Shape;411;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Floating point numbers (also known as "floats", "doubles", or "real numbers") can be specified using any of the following syntaxes: </a:t>
            </a:r>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1.234</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$b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1.2e3</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$c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7E-10</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$d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1_234.567</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as of PHP 7.4.0</a:t>
            </a:r>
            <a:endParaRPr sz="1100">
              <a:solidFill>
                <a:srgbClr val="FF80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?&gt;</a:t>
            </a:r>
            <a:endParaRPr/>
          </a:p>
          <a:p>
            <a:pPr indent="0" lvl="0" marL="0" rtl="0" algn="l">
              <a:spcBef>
                <a:spcPts val="1600"/>
              </a:spcBef>
              <a:spcAft>
                <a:spcPts val="1600"/>
              </a:spcAft>
              <a:buNone/>
            </a:pPr>
            <a:r>
              <a:t/>
            </a:r>
            <a:endParaRPr/>
          </a:p>
        </p:txBody>
      </p:sp>
      <p:sp>
        <p:nvSpPr>
          <p:cNvPr id="412" name="Google Shape;412;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accent3"/>
                </a:solidFill>
                <a:latin typeface="Comfortaa"/>
                <a:ea typeface="Comfortaa"/>
                <a:cs typeface="Comfortaa"/>
                <a:sym typeface="Comfortaa"/>
              </a:rPr>
              <a:t>Web server and its installation</a:t>
            </a:r>
            <a:endParaRPr sz="2400">
              <a:solidFill>
                <a:schemeClr val="accent3"/>
              </a:solidFill>
              <a:latin typeface="Comfortaa"/>
              <a:ea typeface="Comfortaa"/>
              <a:cs typeface="Comfortaa"/>
              <a:sym typeface="Comfortaa"/>
            </a:endParaRPr>
          </a:p>
          <a:p>
            <a:pPr indent="0" lvl="0" marL="0" rtl="0" algn="l">
              <a:spcBef>
                <a:spcPts val="1600"/>
              </a:spcBef>
              <a:spcAft>
                <a:spcPts val="0"/>
              </a:spcAft>
              <a:buNone/>
            </a:pPr>
            <a:r>
              <a:t/>
            </a:r>
            <a:endParaRPr/>
          </a:p>
        </p:txBody>
      </p:sp>
      <p:sp>
        <p:nvSpPr>
          <p:cNvPr id="129" name="Google Shape;129;p28"/>
          <p:cNvSpPr txBox="1"/>
          <p:nvPr>
            <p:ph idx="1" type="body"/>
          </p:nvPr>
        </p:nvSpPr>
        <p:spPr>
          <a:xfrm>
            <a:off x="311700" y="1152475"/>
            <a:ext cx="8520600" cy="3716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A web server, which includes both the hardware and software components, is a system that delivers web content to clients, typically web browsers, via different protocols typically  Hypertext Transfer Protocol (HTTP). </a:t>
            </a:r>
            <a:endParaRPr sz="1600"/>
          </a:p>
          <a:p>
            <a:pPr indent="-330200" lvl="0" marL="457200" rtl="0" algn="just">
              <a:spcBef>
                <a:spcPts val="0"/>
              </a:spcBef>
              <a:spcAft>
                <a:spcPts val="0"/>
              </a:spcAft>
              <a:buSzPts val="1600"/>
              <a:buChar char="❖"/>
            </a:pPr>
            <a:r>
              <a:rPr lang="en" sz="1600"/>
              <a:t>The </a:t>
            </a:r>
            <a:r>
              <a:rPr b="1" lang="en" sz="1600"/>
              <a:t>hardware </a:t>
            </a:r>
            <a:r>
              <a:rPr lang="en" sz="1600"/>
              <a:t>aspect involves the physical server machines that host the web server software. </a:t>
            </a:r>
            <a:endParaRPr sz="1600"/>
          </a:p>
          <a:p>
            <a:pPr indent="-330200" lvl="0" marL="457200" rtl="0" algn="just">
              <a:spcBef>
                <a:spcPts val="0"/>
              </a:spcBef>
              <a:spcAft>
                <a:spcPts val="0"/>
              </a:spcAft>
              <a:buSzPts val="1600"/>
              <a:buChar char="❖"/>
            </a:pPr>
            <a:r>
              <a:rPr lang="en" sz="1600"/>
              <a:t>The </a:t>
            </a:r>
            <a:r>
              <a:rPr b="1" lang="en" sz="1600"/>
              <a:t>software </a:t>
            </a:r>
            <a:r>
              <a:rPr lang="en" sz="1600"/>
              <a:t>processes requests from clients, retrieves the requested web pages or resources, and sends them back to the client's browser for display. </a:t>
            </a:r>
            <a:endParaRPr sz="1600"/>
          </a:p>
          <a:p>
            <a:pPr indent="-330200" lvl="0" marL="457200" rtl="0" algn="just">
              <a:spcBef>
                <a:spcPts val="0"/>
              </a:spcBef>
              <a:spcAft>
                <a:spcPts val="0"/>
              </a:spcAft>
              <a:buSzPts val="1600"/>
              <a:buChar char="❖"/>
            </a:pPr>
            <a:r>
              <a:rPr lang="en" sz="1600"/>
              <a:t>Common web servers include Apache, Nginx, and Microsoft Internet Information Services (IIS), each of which has unique features and performance capabilities. </a:t>
            </a:r>
            <a:endParaRPr sz="1600"/>
          </a:p>
          <a:p>
            <a:pPr indent="-330200" lvl="0" marL="457200" rtl="0" algn="just">
              <a:spcBef>
                <a:spcPts val="0"/>
              </a:spcBef>
              <a:spcAft>
                <a:spcPts val="0"/>
              </a:spcAft>
              <a:buSzPts val="1600"/>
              <a:buChar char="❖"/>
            </a:pPr>
            <a:r>
              <a:rPr lang="en" sz="1600"/>
              <a:t>Apache and Nginx are open-source web servers known for their reliability and flexibility, while IIS is a proprietary server developed by Microsoft, often used in environments requiring seamless integration with other Microsoft products.</a:t>
            </a:r>
            <a:endParaRPr sz="1600"/>
          </a:p>
          <a:p>
            <a:pPr indent="-330200" lvl="0" marL="457200" rtl="0" algn="just">
              <a:spcBef>
                <a:spcPts val="0"/>
              </a:spcBef>
              <a:spcAft>
                <a:spcPts val="0"/>
              </a:spcAft>
              <a:buSzPts val="1600"/>
              <a:buChar char="❖"/>
            </a:pPr>
            <a:r>
              <a:rPr lang="en" sz="1600"/>
              <a:t>Server can host single or multiple web site on the same server this is done bu something called virtual hosts.</a:t>
            </a:r>
            <a:endParaRPr sz="1600"/>
          </a:p>
        </p:txBody>
      </p:sp>
      <p:sp>
        <p:nvSpPr>
          <p:cNvPr id="130" name="Google Shape;13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1994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Strings</a:t>
            </a:r>
            <a:endParaRPr/>
          </a:p>
        </p:txBody>
      </p:sp>
      <p:sp>
        <p:nvSpPr>
          <p:cNvPr id="418" name="Google Shape;418;p64"/>
          <p:cNvSpPr txBox="1"/>
          <p:nvPr>
            <p:ph idx="1" type="body"/>
          </p:nvPr>
        </p:nvSpPr>
        <p:spPr>
          <a:xfrm>
            <a:off x="225000" y="892400"/>
            <a:ext cx="8520600" cy="3990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solidFill>
                  <a:srgbClr val="000000"/>
                </a:solidFill>
                <a:latin typeface="Arial"/>
                <a:ea typeface="Arial"/>
                <a:cs typeface="Arial"/>
                <a:sym typeface="Arial"/>
              </a:rPr>
              <a:t>A</a:t>
            </a:r>
            <a:r>
              <a:rPr lang="en" sz="15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500" u="sng">
                <a:solidFill>
                  <a:schemeClr val="hlink"/>
                </a:solidFill>
                <a:latin typeface="Arial"/>
                <a:ea typeface="Arial"/>
                <a:cs typeface="Arial"/>
                <a:sym typeface="Arial"/>
                <a:hlinkClick r:id="rId4"/>
              </a:rPr>
              <a:t>string</a:t>
            </a:r>
            <a:r>
              <a:rPr lang="en" sz="1500">
                <a:solidFill>
                  <a:srgbClr val="000000"/>
                </a:solidFill>
                <a:latin typeface="Arial"/>
                <a:ea typeface="Arial"/>
                <a:cs typeface="Arial"/>
                <a:sym typeface="Arial"/>
              </a:rPr>
              <a:t> is a series of characters, where a character is the same as a byte. </a:t>
            </a:r>
            <a:endParaRPr sz="1500">
              <a:solidFill>
                <a:srgbClr val="000000"/>
              </a:solidFill>
              <a:latin typeface="Arial"/>
              <a:ea typeface="Arial"/>
              <a:cs typeface="Arial"/>
              <a:sym typeface="Arial"/>
            </a:endParaRPr>
          </a:p>
          <a:p>
            <a:pPr indent="-323850" lvl="0" marL="457200" rtl="0" algn="l">
              <a:spcBef>
                <a:spcPts val="0"/>
              </a:spcBef>
              <a:spcAft>
                <a:spcPts val="0"/>
              </a:spcAft>
              <a:buSzPts val="1500"/>
              <a:buFont typeface="Arial"/>
              <a:buChar char="➢"/>
            </a:pPr>
            <a:r>
              <a:rPr lang="en" sz="1500">
                <a:solidFill>
                  <a:srgbClr val="000000"/>
                </a:solidFill>
                <a:latin typeface="Arial"/>
                <a:ea typeface="Arial"/>
                <a:cs typeface="Arial"/>
                <a:sym typeface="Arial"/>
              </a:rPr>
              <a:t>This means that PHP only supports a 256-character set, and hence does not offer native Unicode support.</a:t>
            </a:r>
            <a:endParaRPr sz="1500">
              <a:solidFill>
                <a:srgbClr val="000000"/>
              </a:solidFill>
              <a:latin typeface="Arial"/>
              <a:ea typeface="Arial"/>
              <a:cs typeface="Arial"/>
              <a:sym typeface="Arial"/>
            </a:endParaRPr>
          </a:p>
          <a:p>
            <a:pPr indent="0" lvl="0" marL="0" rtl="0" algn="l">
              <a:spcBef>
                <a:spcPts val="1600"/>
              </a:spcBef>
              <a:spcAft>
                <a:spcPts val="0"/>
              </a:spcAft>
              <a:buNone/>
            </a:pPr>
            <a:r>
              <a:rPr lang="en" sz="1600">
                <a:solidFill>
                  <a:srgbClr val="000000"/>
                </a:solidFill>
                <a:latin typeface="Arial"/>
                <a:ea typeface="Arial"/>
                <a:cs typeface="Arial"/>
                <a:sym typeface="Arial"/>
              </a:rPr>
              <a:t>A</a:t>
            </a:r>
            <a:r>
              <a:rPr lang="en" sz="16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600" u="sng">
                <a:solidFill>
                  <a:schemeClr val="hlink"/>
                </a:solidFill>
                <a:latin typeface="Arial"/>
                <a:ea typeface="Arial"/>
                <a:cs typeface="Arial"/>
                <a:sym typeface="Arial"/>
                <a:hlinkClick r:id="rId6"/>
              </a:rPr>
              <a:t>string</a:t>
            </a:r>
            <a:r>
              <a:rPr lang="en" sz="1600">
                <a:solidFill>
                  <a:srgbClr val="000000"/>
                </a:solidFill>
                <a:latin typeface="Arial"/>
                <a:ea typeface="Arial"/>
                <a:cs typeface="Arial"/>
                <a:sym typeface="Arial"/>
              </a:rPr>
              <a:t> literal can be specified in four different ways:</a:t>
            </a:r>
            <a:endParaRPr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u="sng">
                <a:solidFill>
                  <a:schemeClr val="hlink"/>
                </a:solidFill>
                <a:latin typeface="Arial"/>
                <a:ea typeface="Arial"/>
                <a:cs typeface="Arial"/>
                <a:sym typeface="Arial"/>
                <a:hlinkClick r:id="rId7"/>
              </a:rPr>
              <a:t>single quoted</a:t>
            </a:r>
            <a:r>
              <a:rPr lang="en" sz="1600" u="sng">
                <a:solidFill>
                  <a:schemeClr val="hlink"/>
                </a:solidFill>
                <a:latin typeface="Arial"/>
                <a:ea typeface="Arial"/>
                <a:cs typeface="Arial"/>
                <a:sym typeface="Arial"/>
              </a:rPr>
              <a:t> : </a:t>
            </a:r>
            <a:r>
              <a:rPr lang="en" sz="1600">
                <a:solidFill>
                  <a:schemeClr val="hlink"/>
                </a:solidFill>
                <a:latin typeface="Arial"/>
                <a:ea typeface="Arial"/>
                <a:cs typeface="Arial"/>
                <a:sym typeface="Arial"/>
              </a:rPr>
              <a:t>$name =’Yared’;</a:t>
            </a:r>
            <a:endParaRPr sz="1600">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u="sng">
                <a:solidFill>
                  <a:schemeClr val="hlink"/>
                </a:solidFill>
                <a:latin typeface="Arial"/>
                <a:ea typeface="Arial"/>
                <a:cs typeface="Arial"/>
                <a:sym typeface="Arial"/>
                <a:hlinkClick r:id="rId8"/>
              </a:rPr>
              <a:t>double quoted</a:t>
            </a:r>
            <a:r>
              <a:rPr lang="en" sz="1600" u="sng">
                <a:solidFill>
                  <a:schemeClr val="hlink"/>
                </a:solidFill>
                <a:latin typeface="Arial"/>
                <a:ea typeface="Arial"/>
                <a:cs typeface="Arial"/>
                <a:sym typeface="Arial"/>
              </a:rPr>
              <a:t> : </a:t>
            </a:r>
            <a:r>
              <a:rPr lang="en" sz="1600">
                <a:solidFill>
                  <a:schemeClr val="accent5"/>
                </a:solidFill>
                <a:latin typeface="Arial"/>
                <a:ea typeface="Arial"/>
                <a:cs typeface="Arial"/>
                <a:sym typeface="Arial"/>
              </a:rPr>
              <a:t>$name =”Yared”;</a:t>
            </a:r>
            <a:endParaRPr b="1"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u="sng">
                <a:solidFill>
                  <a:schemeClr val="hlink"/>
                </a:solidFill>
                <a:latin typeface="Arial"/>
                <a:ea typeface="Arial"/>
                <a:cs typeface="Arial"/>
                <a:sym typeface="Arial"/>
                <a:hlinkClick r:id="rId9"/>
              </a:rPr>
              <a:t>heredoc syntax</a:t>
            </a:r>
            <a:r>
              <a:rPr lang="en" sz="1600" u="sng">
                <a:solidFill>
                  <a:schemeClr val="hlink"/>
                </a:solidFill>
                <a:latin typeface="Arial"/>
                <a:ea typeface="Arial"/>
                <a:cs typeface="Arial"/>
                <a:sym typeface="Arial"/>
              </a:rPr>
              <a:t>: </a:t>
            </a:r>
            <a:endParaRPr sz="1600">
              <a:solidFill>
                <a:schemeClr val="dk1"/>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u="sng">
                <a:solidFill>
                  <a:schemeClr val="hlink"/>
                </a:solidFill>
                <a:latin typeface="Arial"/>
                <a:ea typeface="Arial"/>
                <a:cs typeface="Arial"/>
                <a:sym typeface="Arial"/>
                <a:hlinkClick r:id="rId10"/>
              </a:rPr>
              <a:t>nowdoc syntax</a:t>
            </a:r>
            <a:endParaRPr sz="1600" u="sng">
              <a:solidFill>
                <a:schemeClr val="hlink"/>
              </a:solidFill>
              <a:latin typeface="Arial"/>
              <a:ea typeface="Arial"/>
              <a:cs typeface="Arial"/>
              <a:sym typeface="Arial"/>
            </a:endParaRPr>
          </a:p>
          <a:p>
            <a:pPr indent="0" lvl="0" marL="0" rtl="0" algn="l">
              <a:spcBef>
                <a:spcPts val="1200"/>
              </a:spcBef>
              <a:spcAft>
                <a:spcPts val="1600"/>
              </a:spcAft>
              <a:buNone/>
            </a:pPr>
            <a:r>
              <a:t/>
            </a:r>
            <a:endParaRPr sz="1500">
              <a:solidFill>
                <a:srgbClr val="000000"/>
              </a:solidFill>
              <a:latin typeface="Arial"/>
              <a:ea typeface="Arial"/>
              <a:cs typeface="Arial"/>
              <a:sym typeface="Arial"/>
            </a:endParaRPr>
          </a:p>
        </p:txBody>
      </p:sp>
      <p:pic>
        <p:nvPicPr>
          <p:cNvPr id="419" name="Google Shape;419;p64"/>
          <p:cNvPicPr preferRelativeResize="0"/>
          <p:nvPr/>
        </p:nvPicPr>
        <p:blipFill>
          <a:blip r:embed="rId11">
            <a:alphaModFix/>
          </a:blip>
          <a:stretch>
            <a:fillRect/>
          </a:stretch>
        </p:blipFill>
        <p:spPr>
          <a:xfrm>
            <a:off x="5793650" y="2571750"/>
            <a:ext cx="2745100" cy="2088925"/>
          </a:xfrm>
          <a:prstGeom prst="rect">
            <a:avLst/>
          </a:prstGeom>
          <a:noFill/>
          <a:ln>
            <a:noFill/>
          </a:ln>
        </p:spPr>
      </p:pic>
      <p:pic>
        <p:nvPicPr>
          <p:cNvPr id="420" name="Google Shape;420;p64"/>
          <p:cNvPicPr preferRelativeResize="0"/>
          <p:nvPr/>
        </p:nvPicPr>
        <p:blipFill>
          <a:blip r:embed="rId12">
            <a:alphaModFix/>
          </a:blip>
          <a:stretch>
            <a:fillRect/>
          </a:stretch>
        </p:blipFill>
        <p:spPr>
          <a:xfrm>
            <a:off x="664725" y="3510875"/>
            <a:ext cx="4835700" cy="1531650"/>
          </a:xfrm>
          <a:prstGeom prst="rect">
            <a:avLst/>
          </a:prstGeom>
          <a:noFill/>
          <a:ln>
            <a:noFill/>
          </a:ln>
        </p:spPr>
      </p:pic>
      <p:sp>
        <p:nvSpPr>
          <p:cNvPr id="421" name="Google Shape;42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var_dump() </a:t>
            </a:r>
            <a:endParaRPr/>
          </a:p>
        </p:txBody>
      </p:sp>
      <p:sp>
        <p:nvSpPr>
          <p:cNvPr id="427" name="Google Shape;427;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$b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3.1</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$c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true</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a:t>
            </a:r>
            <a:r>
              <a:rPr lang="en" sz="1100">
                <a:solidFill>
                  <a:srgbClr val="0000BB"/>
                </a:solidFill>
                <a:latin typeface="Roboto Mono"/>
                <a:ea typeface="Roboto Mono"/>
                <a:cs typeface="Roboto Mono"/>
                <a:sym typeface="Roboto Mono"/>
              </a:rPr>
              <a:t>$b</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$c</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0" rtl="0" algn="l">
              <a:spcBef>
                <a:spcPts val="1600"/>
              </a:spcBef>
              <a:spcAft>
                <a:spcPts val="0"/>
              </a:spcAft>
              <a:buNone/>
            </a:pPr>
            <a:r>
              <a:rPr lang="en" u="sng"/>
              <a:t>Output</a:t>
            </a:r>
            <a:endParaRPr u="sng"/>
          </a:p>
          <a:p>
            <a:pPr indent="0" lvl="0" marL="0" rtl="0" algn="l">
              <a:spcBef>
                <a:spcPts val="1600"/>
              </a:spcBef>
              <a:spcAft>
                <a:spcPts val="0"/>
              </a:spcAft>
              <a:buNone/>
            </a:pPr>
            <a:r>
              <a:rPr lang="en"/>
              <a:t>float(3.1)</a:t>
            </a:r>
            <a:endParaRPr/>
          </a:p>
          <a:p>
            <a:pPr indent="0" lvl="0" marL="0" rtl="0" algn="l">
              <a:spcBef>
                <a:spcPts val="1600"/>
              </a:spcBef>
              <a:spcAft>
                <a:spcPts val="0"/>
              </a:spcAft>
              <a:buNone/>
            </a:pPr>
            <a:r>
              <a:rPr lang="en"/>
              <a:t>bool(true)</a:t>
            </a:r>
            <a:endParaRPr/>
          </a:p>
          <a:p>
            <a:pPr indent="0" lvl="0" marL="0" rtl="0" algn="l">
              <a:spcBef>
                <a:spcPts val="1600"/>
              </a:spcBef>
              <a:spcAft>
                <a:spcPts val="1600"/>
              </a:spcAft>
              <a:buNone/>
            </a:pPr>
            <a:r>
              <a:t/>
            </a:r>
            <a:endParaRPr/>
          </a:p>
        </p:txBody>
      </p:sp>
      <p:sp>
        <p:nvSpPr>
          <p:cNvPr id="428" name="Google Shape;42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gettype()</a:t>
            </a:r>
            <a:endParaRPr/>
          </a:p>
        </p:txBody>
      </p:sp>
      <p:sp>
        <p:nvSpPr>
          <p:cNvPr id="434" name="Google Shape;434;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&lt;?php</a:t>
            </a:r>
            <a:endParaRPr/>
          </a:p>
          <a:p>
            <a:pPr indent="0" lvl="0" marL="0" marR="0" rtl="0" algn="l">
              <a:lnSpc>
                <a:spcPct val="115000"/>
              </a:lnSpc>
              <a:spcBef>
                <a:spcPts val="1600"/>
              </a:spcBef>
              <a:spcAft>
                <a:spcPts val="0"/>
              </a:spcAft>
              <a:buNone/>
            </a:pPr>
            <a:r>
              <a:rPr lang="en"/>
              <a:t>$b = 3.1;</a:t>
            </a:r>
            <a:endParaRPr/>
          </a:p>
          <a:p>
            <a:pPr indent="0" lvl="0" marL="0" marR="0" rtl="0" algn="l">
              <a:lnSpc>
                <a:spcPct val="115000"/>
              </a:lnSpc>
              <a:spcBef>
                <a:spcPts val="1600"/>
              </a:spcBef>
              <a:spcAft>
                <a:spcPts val="0"/>
              </a:spcAft>
              <a:buNone/>
            </a:pPr>
            <a:r>
              <a:rPr lang="en"/>
              <a:t>$c = true;</a:t>
            </a:r>
            <a:endParaRPr/>
          </a:p>
          <a:p>
            <a:pPr indent="0" lvl="0" marL="0" marR="0" rtl="0" algn="l">
              <a:lnSpc>
                <a:spcPct val="115000"/>
              </a:lnSpc>
              <a:spcBef>
                <a:spcPts val="1600"/>
              </a:spcBef>
              <a:spcAft>
                <a:spcPts val="0"/>
              </a:spcAft>
              <a:buNone/>
            </a:pPr>
            <a:r>
              <a:rPr lang="en"/>
              <a:t>echo gettype($b);</a:t>
            </a:r>
            <a:endParaRPr/>
          </a:p>
          <a:p>
            <a:pPr indent="0" lvl="0" marL="0" marR="0" rtl="0" algn="l">
              <a:lnSpc>
                <a:spcPct val="115000"/>
              </a:lnSpc>
              <a:spcBef>
                <a:spcPts val="1600"/>
              </a:spcBef>
              <a:spcAft>
                <a:spcPts val="0"/>
              </a:spcAft>
              <a:buNone/>
            </a:pPr>
            <a:r>
              <a:rPr lang="en"/>
              <a:t>?&gt;</a:t>
            </a:r>
            <a:endParaRPr/>
          </a:p>
          <a:p>
            <a:pPr indent="0" lvl="0" marL="0" marR="0" rtl="0" algn="l">
              <a:lnSpc>
                <a:spcPct val="115000"/>
              </a:lnSpc>
              <a:spcBef>
                <a:spcPts val="1600"/>
              </a:spcBef>
              <a:spcAft>
                <a:spcPts val="0"/>
              </a:spcAft>
              <a:buNone/>
            </a:pPr>
            <a:r>
              <a:rPr lang="en" u="sng"/>
              <a:t>Output </a:t>
            </a:r>
            <a:endParaRPr u="sng"/>
          </a:p>
          <a:p>
            <a:pPr indent="0" lvl="0" marL="0" marR="0" rtl="0" algn="l">
              <a:lnSpc>
                <a:spcPct val="115000"/>
              </a:lnSpc>
              <a:spcBef>
                <a:spcPts val="1600"/>
              </a:spcBef>
              <a:spcAft>
                <a:spcPts val="1600"/>
              </a:spcAft>
              <a:buNone/>
            </a:pPr>
            <a:r>
              <a:rPr lang="en"/>
              <a:t>double</a:t>
            </a:r>
            <a:endParaRPr/>
          </a:p>
        </p:txBody>
      </p:sp>
      <p:sp>
        <p:nvSpPr>
          <p:cNvPr id="435" name="Google Shape;43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Arrays</a:t>
            </a:r>
            <a:endParaRPr/>
          </a:p>
        </p:txBody>
      </p:sp>
      <p:sp>
        <p:nvSpPr>
          <p:cNvPr id="441" name="Google Shape;441;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sz="1400">
                <a:solidFill>
                  <a:srgbClr val="000000"/>
                </a:solidFill>
                <a:latin typeface="Arial"/>
                <a:ea typeface="Arial"/>
                <a:cs typeface="Arial"/>
                <a:sym typeface="Arial"/>
              </a:rPr>
              <a:t>An</a:t>
            </a:r>
            <a:r>
              <a:rPr lang="en" sz="14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400" u="sng">
                <a:solidFill>
                  <a:schemeClr val="hlink"/>
                </a:solidFill>
                <a:latin typeface="Arial"/>
                <a:ea typeface="Arial"/>
                <a:cs typeface="Arial"/>
                <a:sym typeface="Arial"/>
                <a:hlinkClick r:id="rId4"/>
              </a:rPr>
              <a:t>array</a:t>
            </a:r>
            <a:r>
              <a:rPr lang="en" sz="1400">
                <a:solidFill>
                  <a:srgbClr val="000000"/>
                </a:solidFill>
                <a:latin typeface="Arial"/>
                <a:ea typeface="Arial"/>
                <a:cs typeface="Arial"/>
                <a:sym typeface="Arial"/>
              </a:rPr>
              <a:t> in PHP is actually an ordered map.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 map is a type that associates </a:t>
            </a:r>
            <a:r>
              <a:rPr i="1" lang="en" sz="1400">
                <a:solidFill>
                  <a:srgbClr val="000000"/>
                </a:solidFill>
                <a:latin typeface="Arial"/>
                <a:ea typeface="Arial"/>
                <a:cs typeface="Arial"/>
                <a:sym typeface="Arial"/>
              </a:rPr>
              <a:t>values</a:t>
            </a:r>
            <a:r>
              <a:rPr lang="en" sz="1400">
                <a:solidFill>
                  <a:srgbClr val="000000"/>
                </a:solidFill>
                <a:latin typeface="Arial"/>
                <a:ea typeface="Arial"/>
                <a:cs typeface="Arial"/>
                <a:sym typeface="Arial"/>
              </a:rPr>
              <a:t> to </a:t>
            </a:r>
            <a:r>
              <a:rPr i="1" lang="en" sz="1400">
                <a:solidFill>
                  <a:srgbClr val="000000"/>
                </a:solidFill>
                <a:latin typeface="Arial"/>
                <a:ea typeface="Arial"/>
                <a:cs typeface="Arial"/>
                <a:sym typeface="Arial"/>
              </a:rPr>
              <a:t>keys</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This type is optimized for several different uses;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it can be treated as an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array,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list (vector),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hash table (an implementation of a map),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dictionary,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Collection,</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stack,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queue, and probably more. </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sz="1400">
                <a:solidFill>
                  <a:srgbClr val="000000"/>
                </a:solidFill>
                <a:latin typeface="Arial"/>
                <a:ea typeface="Arial"/>
                <a:cs typeface="Arial"/>
                <a:sym typeface="Arial"/>
              </a:rPr>
              <a:t>As</a:t>
            </a:r>
            <a:r>
              <a:rPr lang="en" sz="14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400" u="sng">
                <a:solidFill>
                  <a:schemeClr val="hlink"/>
                </a:solidFill>
                <a:latin typeface="Arial"/>
                <a:ea typeface="Arial"/>
                <a:cs typeface="Arial"/>
                <a:sym typeface="Arial"/>
                <a:hlinkClick r:id="rId6"/>
              </a:rPr>
              <a:t>array</a:t>
            </a:r>
            <a:r>
              <a:rPr lang="en" sz="1400">
                <a:solidFill>
                  <a:srgbClr val="000000"/>
                </a:solidFill>
                <a:latin typeface="Arial"/>
                <a:ea typeface="Arial"/>
                <a:cs typeface="Arial"/>
                <a:sym typeface="Arial"/>
              </a:rPr>
              <a:t> values can be other</a:t>
            </a:r>
            <a:r>
              <a:rPr lang="en" sz="14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400" u="sng">
                <a:solidFill>
                  <a:schemeClr val="hlink"/>
                </a:solidFill>
                <a:latin typeface="Arial"/>
                <a:ea typeface="Arial"/>
                <a:cs typeface="Arial"/>
                <a:sym typeface="Arial"/>
                <a:hlinkClick r:id="rId8"/>
              </a:rPr>
              <a:t>array</a:t>
            </a:r>
            <a:r>
              <a:rPr lang="en" sz="1400">
                <a:solidFill>
                  <a:srgbClr val="000000"/>
                </a:solidFill>
                <a:latin typeface="Arial"/>
                <a:ea typeface="Arial"/>
                <a:cs typeface="Arial"/>
                <a:sym typeface="Arial"/>
              </a:rPr>
              <a:t>s, trees and multidimensional</a:t>
            </a:r>
            <a:r>
              <a:rPr lang="en" sz="14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 sz="1400" u="sng">
                <a:solidFill>
                  <a:schemeClr val="hlink"/>
                </a:solidFill>
                <a:latin typeface="Arial"/>
                <a:ea typeface="Arial"/>
                <a:cs typeface="Arial"/>
                <a:sym typeface="Arial"/>
                <a:hlinkClick r:id="rId10"/>
              </a:rPr>
              <a:t>array</a:t>
            </a:r>
            <a:r>
              <a:rPr lang="en" sz="1400">
                <a:solidFill>
                  <a:srgbClr val="000000"/>
                </a:solidFill>
                <a:latin typeface="Arial"/>
                <a:ea typeface="Arial"/>
                <a:cs typeface="Arial"/>
                <a:sym typeface="Arial"/>
              </a:rPr>
              <a:t>s are also possible. </a:t>
            </a:r>
            <a:endParaRPr sz="2100"/>
          </a:p>
        </p:txBody>
      </p:sp>
      <p:sp>
        <p:nvSpPr>
          <p:cNvPr id="442" name="Google Shape;44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 </a:t>
            </a:r>
            <a:r>
              <a:rPr lang="en"/>
              <a:t>definition</a:t>
            </a:r>
            <a:r>
              <a:rPr lang="en"/>
              <a:t>/</a:t>
            </a:r>
            <a:r>
              <a:rPr lang="en"/>
              <a:t>initialization</a:t>
            </a:r>
            <a:endParaRPr/>
          </a:p>
        </p:txBody>
      </p:sp>
      <p:sp>
        <p:nvSpPr>
          <p:cNvPr id="448" name="Google Shape;44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$array </a:t>
            </a:r>
            <a:r>
              <a:rPr lang="en" sz="1100">
                <a:solidFill>
                  <a:srgbClr val="007700"/>
                </a:solidFill>
                <a:latin typeface="Roboto Mono"/>
                <a:ea typeface="Roboto Mono"/>
                <a:cs typeface="Roboto Mono"/>
                <a:sym typeface="Roboto Mono"/>
              </a:rPr>
              <a:t>= array( </a:t>
            </a:r>
            <a:r>
              <a:rPr lang="en" sz="1100">
                <a:solidFill>
                  <a:srgbClr val="DD0000"/>
                </a:solidFill>
                <a:latin typeface="Roboto Mono"/>
                <a:ea typeface="Roboto Mono"/>
                <a:cs typeface="Roboto Mono"/>
                <a:sym typeface="Roboto Mono"/>
              </a:rPr>
              <a:t>"foo" </a:t>
            </a:r>
            <a:r>
              <a:rPr lang="en" sz="1100">
                <a:solidFill>
                  <a:srgbClr val="007700"/>
                </a:solidFill>
                <a:latin typeface="Roboto Mono"/>
                <a:ea typeface="Roboto Mono"/>
                <a:cs typeface="Roboto Mono"/>
                <a:sym typeface="Roboto Mono"/>
              </a:rPr>
              <a:t>=&gt; </a:t>
            </a:r>
            <a:r>
              <a:rPr lang="en" sz="1100">
                <a:solidFill>
                  <a:srgbClr val="DD0000"/>
                </a:solidFill>
                <a:latin typeface="Roboto Mono"/>
                <a:ea typeface="Roboto Mono"/>
                <a:cs typeface="Roboto Mono"/>
                <a:sym typeface="Roboto Mono"/>
              </a:rPr>
              <a:t>"bar"</a:t>
            </a:r>
            <a:r>
              <a:rPr lang="en" sz="1100">
                <a:solidFill>
                  <a:srgbClr val="007700"/>
                </a:solidFill>
                <a:latin typeface="Roboto Mono"/>
                <a:ea typeface="Roboto Mono"/>
                <a:cs typeface="Roboto Mono"/>
                <a:sym typeface="Roboto Mono"/>
              </a:rPr>
              <a:t>, </a:t>
            </a:r>
            <a:r>
              <a:rPr lang="en" sz="1100">
                <a:solidFill>
                  <a:srgbClr val="DD0000"/>
                </a:solidFill>
                <a:latin typeface="Roboto Mono"/>
                <a:ea typeface="Roboto Mono"/>
                <a:cs typeface="Roboto Mono"/>
                <a:sym typeface="Roboto Mono"/>
              </a:rPr>
              <a:t>"bar" </a:t>
            </a:r>
            <a:r>
              <a:rPr lang="en" sz="1100">
                <a:solidFill>
                  <a:srgbClr val="007700"/>
                </a:solidFill>
                <a:latin typeface="Roboto Mono"/>
                <a:ea typeface="Roboto Mono"/>
                <a:cs typeface="Roboto Mono"/>
                <a:sym typeface="Roboto Mono"/>
              </a:rPr>
              <a:t>=&gt; </a:t>
            </a:r>
            <a:r>
              <a:rPr lang="en" sz="1100">
                <a:solidFill>
                  <a:srgbClr val="DD0000"/>
                </a:solidFill>
                <a:latin typeface="Roboto Mono"/>
                <a:ea typeface="Roboto Mono"/>
                <a:cs typeface="Roboto Mono"/>
                <a:sym typeface="Roboto Mono"/>
              </a:rPr>
              <a:t>"foo"</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FF8000"/>
                </a:solidFill>
                <a:latin typeface="Roboto Mono"/>
                <a:ea typeface="Roboto Mono"/>
                <a:cs typeface="Roboto Mono"/>
                <a:sym typeface="Roboto Mono"/>
              </a:rPr>
              <a:t>// Using the short array syntax</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$array </a:t>
            </a:r>
            <a:r>
              <a:rPr lang="en" sz="1100">
                <a:solidFill>
                  <a:srgbClr val="007700"/>
                </a:solidFill>
                <a:latin typeface="Roboto Mono"/>
                <a:ea typeface="Roboto Mono"/>
                <a:cs typeface="Roboto Mono"/>
                <a:sym typeface="Roboto Mono"/>
              </a:rPr>
              <a:t>= [ </a:t>
            </a:r>
            <a:r>
              <a:rPr lang="en" sz="1100">
                <a:solidFill>
                  <a:srgbClr val="DD0000"/>
                </a:solidFill>
                <a:latin typeface="Roboto Mono"/>
                <a:ea typeface="Roboto Mono"/>
                <a:cs typeface="Roboto Mono"/>
                <a:sym typeface="Roboto Mono"/>
              </a:rPr>
              <a:t>"foo" </a:t>
            </a:r>
            <a:r>
              <a:rPr lang="en" sz="1100">
                <a:solidFill>
                  <a:srgbClr val="007700"/>
                </a:solidFill>
                <a:latin typeface="Roboto Mono"/>
                <a:ea typeface="Roboto Mono"/>
                <a:cs typeface="Roboto Mono"/>
                <a:sym typeface="Roboto Mono"/>
              </a:rPr>
              <a:t>=&gt; </a:t>
            </a:r>
            <a:r>
              <a:rPr lang="en" sz="1100">
                <a:solidFill>
                  <a:srgbClr val="DD0000"/>
                </a:solidFill>
                <a:latin typeface="Roboto Mono"/>
                <a:ea typeface="Roboto Mono"/>
                <a:cs typeface="Roboto Mono"/>
                <a:sym typeface="Roboto Mono"/>
              </a:rPr>
              <a:t>"bar"</a:t>
            </a:r>
            <a:r>
              <a:rPr lang="en" sz="1100">
                <a:solidFill>
                  <a:srgbClr val="007700"/>
                </a:solidFill>
                <a:latin typeface="Roboto Mono"/>
                <a:ea typeface="Roboto Mono"/>
                <a:cs typeface="Roboto Mono"/>
                <a:sym typeface="Roboto Mono"/>
              </a:rPr>
              <a:t>, </a:t>
            </a:r>
            <a:r>
              <a:rPr lang="en" sz="1100">
                <a:solidFill>
                  <a:srgbClr val="DD0000"/>
                </a:solidFill>
                <a:latin typeface="Roboto Mono"/>
                <a:ea typeface="Roboto Mono"/>
                <a:cs typeface="Roboto Mono"/>
                <a:sym typeface="Roboto Mono"/>
              </a:rPr>
              <a:t>"bar" </a:t>
            </a:r>
            <a:r>
              <a:rPr lang="en" sz="1100">
                <a:solidFill>
                  <a:srgbClr val="007700"/>
                </a:solidFill>
                <a:latin typeface="Roboto Mono"/>
                <a:ea typeface="Roboto Mono"/>
                <a:cs typeface="Roboto Mono"/>
                <a:sym typeface="Roboto Mono"/>
              </a:rPr>
              <a:t>=&gt; </a:t>
            </a:r>
            <a:r>
              <a:rPr lang="en" sz="1100">
                <a:solidFill>
                  <a:srgbClr val="DD0000"/>
                </a:solidFill>
                <a:latin typeface="Roboto Mono"/>
                <a:ea typeface="Roboto Mono"/>
                <a:cs typeface="Roboto Mono"/>
                <a:sym typeface="Roboto Mono"/>
              </a:rPr>
              <a:t>"foo"</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0" rtl="0" algn="l">
              <a:spcBef>
                <a:spcPts val="1600"/>
              </a:spcBef>
              <a:spcAft>
                <a:spcPts val="1600"/>
              </a:spcAft>
              <a:buNone/>
            </a:pPr>
            <a:r>
              <a:t/>
            </a:r>
            <a:endParaRPr/>
          </a:p>
        </p:txBody>
      </p:sp>
      <p:sp>
        <p:nvSpPr>
          <p:cNvPr id="449" name="Google Shape;44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Resources</a:t>
            </a:r>
            <a:endParaRPr/>
          </a:p>
        </p:txBody>
      </p:sp>
      <p:sp>
        <p:nvSpPr>
          <p:cNvPr id="455" name="Google Shape;45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A</a:t>
            </a:r>
            <a:r>
              <a:rPr lang="en">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u="sng">
                <a:solidFill>
                  <a:schemeClr val="hlink"/>
                </a:solidFill>
                <a:latin typeface="Arial"/>
                <a:ea typeface="Arial"/>
                <a:cs typeface="Arial"/>
                <a:sym typeface="Arial"/>
                <a:hlinkClick r:id="rId4"/>
              </a:rPr>
              <a:t>resource</a:t>
            </a:r>
            <a:r>
              <a:rPr lang="en">
                <a:solidFill>
                  <a:srgbClr val="000000"/>
                </a:solidFill>
                <a:latin typeface="Arial"/>
                <a:ea typeface="Arial"/>
                <a:cs typeface="Arial"/>
                <a:sym typeface="Arial"/>
              </a:rPr>
              <a:t> is a special variable, holding a reference to an external resource. Resources are created and used by special functions.</a:t>
            </a:r>
            <a:endParaRPr>
              <a:solidFill>
                <a:srgbClr val="000000"/>
              </a:solidFill>
              <a:latin typeface="Arial"/>
              <a:ea typeface="Arial"/>
              <a:cs typeface="Arial"/>
              <a:sym typeface="Arial"/>
            </a:endParaRPr>
          </a:p>
          <a:p>
            <a:pPr indent="0" lvl="0" marL="0" rtl="0" algn="l">
              <a:spcBef>
                <a:spcPts val="1600"/>
              </a:spcBef>
              <a:spcAft>
                <a:spcPts val="0"/>
              </a:spcAft>
              <a:buNone/>
            </a:pPr>
            <a:r>
              <a:rPr lang="en">
                <a:solidFill>
                  <a:srgbClr val="000000"/>
                </a:solidFill>
                <a:latin typeface="Arial"/>
                <a:ea typeface="Arial"/>
                <a:cs typeface="Arial"/>
                <a:sym typeface="Arial"/>
              </a:rPr>
              <a:t>Example </a:t>
            </a:r>
            <a:r>
              <a:rPr lang="en">
                <a:solidFill>
                  <a:srgbClr val="000000"/>
                </a:solidFill>
                <a:latin typeface="Arial"/>
                <a:ea typeface="Arial"/>
                <a:cs typeface="Arial"/>
                <a:sym typeface="Arial"/>
              </a:rPr>
              <a:t>database</a:t>
            </a:r>
            <a:r>
              <a:rPr lang="en">
                <a:solidFill>
                  <a:srgbClr val="000000"/>
                </a:solidFill>
                <a:latin typeface="Arial"/>
                <a:ea typeface="Arial"/>
                <a:cs typeface="Arial"/>
                <a:sym typeface="Arial"/>
              </a:rPr>
              <a:t> conection</a:t>
            </a:r>
            <a:endParaRPr>
              <a:solidFill>
                <a:srgbClr val="000000"/>
              </a:solidFill>
              <a:latin typeface="Arial"/>
              <a:ea typeface="Arial"/>
              <a:cs typeface="Arial"/>
              <a:sym typeface="Arial"/>
            </a:endParaRPr>
          </a:p>
          <a:p>
            <a:pPr indent="0" lvl="0" marL="0" rtl="0" algn="l">
              <a:spcBef>
                <a:spcPts val="1600"/>
              </a:spcBef>
              <a:spcAft>
                <a:spcPts val="0"/>
              </a:spcAft>
              <a:buNone/>
            </a:pPr>
            <a:r>
              <a:rPr lang="en">
                <a:solidFill>
                  <a:srgbClr val="000000"/>
                </a:solidFill>
                <a:latin typeface="Arial"/>
                <a:ea typeface="Arial"/>
                <a:cs typeface="Arial"/>
                <a:sym typeface="Arial"/>
              </a:rPr>
              <a:t>$conn = mysqli_connect(“localhost”,”root”,””);</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sp>
        <p:nvSpPr>
          <p:cNvPr id="456" name="Google Shape;45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NULL</a:t>
            </a:r>
            <a:endParaRPr/>
          </a:p>
        </p:txBody>
      </p:sp>
      <p:sp>
        <p:nvSpPr>
          <p:cNvPr id="462" name="Google Shape;46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 sz="1600">
                <a:solidFill>
                  <a:srgbClr val="000000"/>
                </a:solidFill>
                <a:latin typeface="Arial"/>
                <a:ea typeface="Arial"/>
                <a:cs typeface="Arial"/>
                <a:sym typeface="Arial"/>
              </a:rPr>
              <a:t>The</a:t>
            </a:r>
            <a:r>
              <a:rPr lang="en" sz="16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600" u="sng">
                <a:solidFill>
                  <a:schemeClr val="hlink"/>
                </a:solidFill>
                <a:latin typeface="Arial"/>
                <a:ea typeface="Arial"/>
                <a:cs typeface="Arial"/>
                <a:sym typeface="Arial"/>
                <a:hlinkClick r:id="rId4"/>
              </a:rPr>
              <a:t>null</a:t>
            </a:r>
            <a:r>
              <a:rPr lang="en" sz="1600">
                <a:solidFill>
                  <a:srgbClr val="000000"/>
                </a:solidFill>
                <a:latin typeface="Arial"/>
                <a:ea typeface="Arial"/>
                <a:cs typeface="Arial"/>
                <a:sym typeface="Arial"/>
              </a:rPr>
              <a:t> type is PHP's unit type, i.e. it has only one value:</a:t>
            </a:r>
            <a:r>
              <a:rPr lang="en" sz="1600">
                <a:solidFill>
                  <a:srgbClr val="000000"/>
                </a:solidFill>
                <a:uFill>
                  <a:noFill/>
                </a:uFill>
                <a:latin typeface="Arial"/>
                <a:ea typeface="Arial"/>
                <a:cs typeface="Arial"/>
                <a:sym typeface="Arial"/>
                <a:hlinkClick r:id="rId5">
                  <a:extLst>
                    <a:ext uri="{A12FA001-AC4F-418D-AE19-62706E023703}">
                      <ahyp:hlinkClr val="tx"/>
                    </a:ext>
                  </a:extLst>
                </a:hlinkClick>
              </a:rPr>
              <a:t> </a:t>
            </a:r>
            <a:r>
              <a:rPr b="1" lang="en" sz="1600" u="sng">
                <a:solidFill>
                  <a:schemeClr val="hlink"/>
                </a:solidFill>
                <a:latin typeface="Roboto Mono"/>
                <a:ea typeface="Roboto Mono"/>
                <a:cs typeface="Roboto Mono"/>
                <a:sym typeface="Roboto Mono"/>
                <a:hlinkClick r:id="rId6"/>
              </a:rPr>
              <a:t>null</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Char char="➢"/>
            </a:pPr>
            <a:r>
              <a:rPr lang="en" sz="1600">
                <a:solidFill>
                  <a:srgbClr val="000000"/>
                </a:solidFill>
                <a:latin typeface="Arial"/>
                <a:ea typeface="Arial"/>
                <a:cs typeface="Arial"/>
                <a:sym typeface="Arial"/>
              </a:rPr>
              <a:t>Undefined, and</a:t>
            </a:r>
            <a:r>
              <a:rPr lang="en" sz="16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600" u="sng">
                <a:solidFill>
                  <a:schemeClr val="hlink"/>
                </a:solidFill>
                <a:latin typeface="Arial"/>
                <a:ea typeface="Arial"/>
                <a:cs typeface="Arial"/>
                <a:sym typeface="Arial"/>
                <a:hlinkClick r:id="rId8"/>
              </a:rPr>
              <a:t>unset()</a:t>
            </a:r>
            <a:r>
              <a:rPr lang="en" sz="1600">
                <a:solidFill>
                  <a:srgbClr val="000000"/>
                </a:solidFill>
                <a:latin typeface="Arial"/>
                <a:ea typeface="Arial"/>
                <a:cs typeface="Arial"/>
                <a:sym typeface="Arial"/>
              </a:rPr>
              <a:t> variables will resolve to the value</a:t>
            </a:r>
            <a:r>
              <a:rPr lang="en" sz="1600">
                <a:solidFill>
                  <a:srgbClr val="000000"/>
                </a:solidFill>
                <a:uFill>
                  <a:noFill/>
                </a:uFill>
                <a:latin typeface="Arial"/>
                <a:ea typeface="Arial"/>
                <a:cs typeface="Arial"/>
                <a:sym typeface="Arial"/>
                <a:hlinkClick r:id="rId9">
                  <a:extLst>
                    <a:ext uri="{A12FA001-AC4F-418D-AE19-62706E023703}">
                      <ahyp:hlinkClr val="tx"/>
                    </a:ext>
                  </a:extLst>
                </a:hlinkClick>
              </a:rPr>
              <a:t> </a:t>
            </a:r>
            <a:r>
              <a:rPr b="1" lang="en" sz="1600" u="sng">
                <a:solidFill>
                  <a:schemeClr val="hlink"/>
                </a:solidFill>
                <a:latin typeface="Roboto Mono"/>
                <a:ea typeface="Roboto Mono"/>
                <a:cs typeface="Roboto Mono"/>
                <a:sym typeface="Roboto Mono"/>
                <a:hlinkClick r:id="rId10"/>
              </a:rPr>
              <a:t>null</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$var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NULL</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457200" rtl="0" algn="l">
              <a:spcBef>
                <a:spcPts val="1600"/>
              </a:spcBef>
              <a:spcAft>
                <a:spcPts val="1600"/>
              </a:spcAft>
              <a:buNone/>
            </a:pPr>
            <a:r>
              <a:t/>
            </a:r>
            <a:endParaRPr sz="2300"/>
          </a:p>
        </p:txBody>
      </p:sp>
      <p:sp>
        <p:nvSpPr>
          <p:cNvPr id="463" name="Google Shape;46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Casting</a:t>
            </a:r>
            <a:endParaRPr/>
          </a:p>
        </p:txBody>
      </p:sp>
      <p:sp>
        <p:nvSpPr>
          <p:cNvPr id="469" name="Google Shape;469;p71"/>
          <p:cNvSpPr txBox="1"/>
          <p:nvPr>
            <p:ph idx="1" type="body"/>
          </p:nvPr>
        </p:nvSpPr>
        <p:spPr>
          <a:xfrm>
            <a:off x="311700" y="1152475"/>
            <a:ext cx="85206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Casting to integer</a:t>
            </a:r>
            <a:endParaRPr/>
          </a:p>
          <a:p>
            <a:pPr indent="-342900" lvl="0" marL="457200" rtl="0" algn="l">
              <a:spcBef>
                <a:spcPts val="1600"/>
              </a:spcBef>
              <a:spcAft>
                <a:spcPts val="0"/>
              </a:spcAft>
              <a:buSzPts val="1800"/>
              <a:buAutoNum type="arabicPeriod"/>
            </a:pPr>
            <a:r>
              <a:rPr lang="en"/>
              <a:t>Casting to</a:t>
            </a:r>
            <a:r>
              <a:rPr lang="en" u="sng">
                <a:solidFill>
                  <a:schemeClr val="hlink"/>
                </a:solidFill>
                <a:hlinkClick r:id="rId3"/>
              </a:rPr>
              <a:t> null</a:t>
            </a:r>
            <a:endParaRPr/>
          </a:p>
          <a:p>
            <a:pPr indent="-342900" lvl="0" marL="457200" rtl="0" algn="l">
              <a:spcBef>
                <a:spcPts val="1600"/>
              </a:spcBef>
              <a:spcAft>
                <a:spcPts val="0"/>
              </a:spcAft>
              <a:buSzPts val="1800"/>
              <a:buAutoNum type="arabicPeriod"/>
            </a:pPr>
            <a:r>
              <a:rPr lang="en"/>
              <a:t>Casting to boolean</a:t>
            </a:r>
            <a:endParaRPr/>
          </a:p>
          <a:p>
            <a:pPr indent="-342900" lvl="0" marL="457200" rtl="0" algn="l">
              <a:spcBef>
                <a:spcPts val="1600"/>
              </a:spcBef>
              <a:spcAft>
                <a:spcPts val="0"/>
              </a:spcAft>
              <a:buSzPts val="1800"/>
              <a:buAutoNum type="arabicPeriod"/>
            </a:pPr>
            <a:r>
              <a:rPr lang="en"/>
              <a:t>Casting to float</a:t>
            </a:r>
            <a:endParaRPr/>
          </a:p>
          <a:p>
            <a:pPr indent="-342900" lvl="0" marL="457200" rtl="0" algn="l">
              <a:spcBef>
                <a:spcPts val="1600"/>
              </a:spcBef>
              <a:spcAft>
                <a:spcPts val="0"/>
              </a:spcAft>
              <a:buSzPts val="1800"/>
              <a:buAutoNum type="arabicPeriod"/>
            </a:pPr>
            <a:r>
              <a:rPr lang="en"/>
              <a:t>Casting to string</a:t>
            </a:r>
            <a:endParaRPr sz="13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470" name="Google Shape;47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Casting to Integer using (int) or (integer) </a:t>
            </a:r>
            <a:endParaRPr/>
          </a:p>
        </p:txBody>
      </p:sp>
      <p:sp>
        <p:nvSpPr>
          <p:cNvPr id="476" name="Google Shape;476;p72"/>
          <p:cNvSpPr txBox="1"/>
          <p:nvPr>
            <p:ph idx="1" type="body"/>
          </p:nvPr>
        </p:nvSpPr>
        <p:spPr>
          <a:xfrm>
            <a:off x="311700" y="771475"/>
            <a:ext cx="8520600" cy="41988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SzPts val="1500"/>
              <a:buFont typeface="Arial"/>
              <a:buChar char="➢"/>
            </a:pPr>
            <a:r>
              <a:rPr b="1" lang="en" sz="1500">
                <a:solidFill>
                  <a:srgbClr val="000000"/>
                </a:solidFill>
                <a:latin typeface="Arial"/>
                <a:ea typeface="Arial"/>
                <a:cs typeface="Arial"/>
                <a:sym typeface="Arial"/>
              </a:rPr>
              <a:t>From</a:t>
            </a:r>
            <a:r>
              <a:rPr b="1" lang="en" sz="1500">
                <a:solidFill>
                  <a:srgbClr val="000000"/>
                </a:solidFill>
                <a:uFill>
                  <a:noFill/>
                </a:uFill>
                <a:latin typeface="Arial"/>
                <a:ea typeface="Arial"/>
                <a:cs typeface="Arial"/>
                <a:sym typeface="Arial"/>
                <a:hlinkClick r:id="rId3">
                  <a:extLst>
                    <a:ext uri="{A12FA001-AC4F-418D-AE19-62706E023703}">
                      <ahyp:hlinkClr val="tx"/>
                    </a:ext>
                  </a:extLst>
                </a:hlinkClick>
              </a:rPr>
              <a:t> </a:t>
            </a:r>
            <a:r>
              <a:rPr b="1" lang="en" sz="1500" u="sng">
                <a:solidFill>
                  <a:schemeClr val="hlink"/>
                </a:solidFill>
                <a:latin typeface="Arial"/>
                <a:ea typeface="Arial"/>
                <a:cs typeface="Arial"/>
                <a:sym typeface="Arial"/>
                <a:hlinkClick r:id="rId4"/>
              </a:rPr>
              <a:t>booleans</a:t>
            </a:r>
            <a:endParaRPr b="1" sz="1500" u="sng">
              <a:solidFill>
                <a:schemeClr val="hlink"/>
              </a:solidFill>
              <a:latin typeface="Arial"/>
              <a:ea typeface="Arial"/>
              <a:cs typeface="Arial"/>
              <a:sym typeface="Arial"/>
            </a:endParaRPr>
          </a:p>
          <a:p>
            <a:pPr indent="-323850" lvl="1" marL="914400" rtl="0" algn="l">
              <a:spcBef>
                <a:spcPts val="0"/>
              </a:spcBef>
              <a:spcAft>
                <a:spcPts val="0"/>
              </a:spcAft>
              <a:buSzPts val="1500"/>
              <a:buChar char="○"/>
            </a:pPr>
            <a:r>
              <a:rPr b="1" lang="en" sz="1500" u="sng">
                <a:solidFill>
                  <a:schemeClr val="hlink"/>
                </a:solidFill>
                <a:latin typeface="Roboto Mono"/>
                <a:ea typeface="Roboto Mono"/>
                <a:cs typeface="Roboto Mono"/>
                <a:sym typeface="Roboto Mono"/>
                <a:hlinkClick r:id="rId5"/>
              </a:rPr>
              <a:t>false</a:t>
            </a:r>
            <a:r>
              <a:rPr lang="en" sz="1500">
                <a:solidFill>
                  <a:srgbClr val="000000"/>
                </a:solidFill>
                <a:latin typeface="Arial"/>
                <a:ea typeface="Arial"/>
                <a:cs typeface="Arial"/>
                <a:sym typeface="Arial"/>
              </a:rPr>
              <a:t> will yield </a:t>
            </a:r>
            <a:r>
              <a:rPr lang="en" sz="1500">
                <a:solidFill>
                  <a:srgbClr val="188038"/>
                </a:solidFill>
                <a:latin typeface="Roboto Mono"/>
                <a:ea typeface="Roboto Mono"/>
                <a:cs typeface="Roboto Mono"/>
                <a:sym typeface="Roboto Mono"/>
              </a:rPr>
              <a:t>0</a:t>
            </a:r>
            <a:r>
              <a:rPr lang="en" sz="1500">
                <a:solidFill>
                  <a:srgbClr val="000000"/>
                </a:solidFill>
                <a:latin typeface="Arial"/>
                <a:ea typeface="Arial"/>
                <a:cs typeface="Arial"/>
                <a:sym typeface="Arial"/>
              </a:rPr>
              <a:t> (zero), and</a:t>
            </a:r>
            <a:r>
              <a:rPr lang="en" sz="1500">
                <a:solidFill>
                  <a:srgbClr val="000000"/>
                </a:solidFill>
                <a:uFill>
                  <a:noFill/>
                </a:uFill>
                <a:latin typeface="Arial"/>
                <a:ea typeface="Arial"/>
                <a:cs typeface="Arial"/>
                <a:sym typeface="Arial"/>
                <a:hlinkClick r:id="rId6">
                  <a:extLst>
                    <a:ext uri="{A12FA001-AC4F-418D-AE19-62706E023703}">
                      <ahyp:hlinkClr val="tx"/>
                    </a:ext>
                  </a:extLst>
                </a:hlinkClick>
              </a:rPr>
              <a:t> </a:t>
            </a:r>
            <a:r>
              <a:rPr b="1" lang="en" sz="1500" u="sng">
                <a:solidFill>
                  <a:schemeClr val="hlink"/>
                </a:solidFill>
                <a:latin typeface="Roboto Mono"/>
                <a:ea typeface="Roboto Mono"/>
                <a:cs typeface="Roboto Mono"/>
                <a:sym typeface="Roboto Mono"/>
                <a:hlinkClick r:id="rId7"/>
              </a:rPr>
              <a:t>true</a:t>
            </a:r>
            <a:r>
              <a:rPr lang="en" sz="1500">
                <a:solidFill>
                  <a:srgbClr val="000000"/>
                </a:solidFill>
                <a:latin typeface="Arial"/>
                <a:ea typeface="Arial"/>
                <a:cs typeface="Arial"/>
                <a:sym typeface="Arial"/>
              </a:rPr>
              <a:t> will yield </a:t>
            </a:r>
            <a:r>
              <a:rPr lang="en" sz="1500">
                <a:solidFill>
                  <a:srgbClr val="188038"/>
                </a:solidFill>
                <a:latin typeface="Roboto Mono"/>
                <a:ea typeface="Roboto Mono"/>
                <a:cs typeface="Roboto Mono"/>
                <a:sym typeface="Roboto Mono"/>
              </a:rPr>
              <a:t>1</a:t>
            </a:r>
            <a:r>
              <a:rPr lang="en" sz="1500">
                <a:solidFill>
                  <a:srgbClr val="000000"/>
                </a:solidFill>
                <a:latin typeface="Arial"/>
                <a:ea typeface="Arial"/>
                <a:cs typeface="Arial"/>
                <a:sym typeface="Arial"/>
              </a:rPr>
              <a:t> (one).</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9900FF"/>
              </a:buClr>
              <a:buSzPts val="1500"/>
              <a:buFont typeface="Arial"/>
              <a:buChar char="○"/>
            </a:pPr>
            <a:r>
              <a:rPr lang="en" sz="1500">
                <a:solidFill>
                  <a:srgbClr val="9900FF"/>
                </a:solidFill>
                <a:latin typeface="Arial"/>
                <a:ea typeface="Arial"/>
                <a:cs typeface="Arial"/>
                <a:sym typeface="Arial"/>
              </a:rPr>
              <a:t>$isValid = (int) true;//will be 1</a:t>
            </a:r>
            <a:endParaRPr sz="1500">
              <a:solidFill>
                <a:srgbClr val="9900FF"/>
              </a:solidFill>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solidFill>
                  <a:srgbClr val="000000"/>
                </a:solidFill>
                <a:latin typeface="Arial"/>
                <a:ea typeface="Arial"/>
                <a:cs typeface="Arial"/>
                <a:sym typeface="Arial"/>
              </a:rPr>
              <a:t>From</a:t>
            </a:r>
            <a:r>
              <a:rPr b="1" lang="en" sz="1500">
                <a:solidFill>
                  <a:srgbClr val="000000"/>
                </a:solidFill>
                <a:uFill>
                  <a:noFill/>
                </a:uFill>
                <a:latin typeface="Arial"/>
                <a:ea typeface="Arial"/>
                <a:cs typeface="Arial"/>
                <a:sym typeface="Arial"/>
                <a:hlinkClick r:id="rId8">
                  <a:extLst>
                    <a:ext uri="{A12FA001-AC4F-418D-AE19-62706E023703}">
                      <ahyp:hlinkClr val="tx"/>
                    </a:ext>
                  </a:extLst>
                </a:hlinkClick>
              </a:rPr>
              <a:t> </a:t>
            </a:r>
            <a:r>
              <a:rPr b="1" lang="en" sz="1500" u="sng">
                <a:solidFill>
                  <a:schemeClr val="hlink"/>
                </a:solidFill>
                <a:latin typeface="Arial"/>
                <a:ea typeface="Arial"/>
                <a:cs typeface="Arial"/>
                <a:sym typeface="Arial"/>
                <a:hlinkClick r:id="rId9"/>
              </a:rPr>
              <a:t>floating point numbers</a:t>
            </a:r>
            <a:endParaRPr b="1" sz="1500" u="sng">
              <a:solidFill>
                <a:schemeClr val="hlink"/>
              </a:solidFill>
              <a:latin typeface="Arial"/>
              <a:ea typeface="Arial"/>
              <a:cs typeface="Arial"/>
              <a:sym typeface="Arial"/>
            </a:endParaRPr>
          </a:p>
          <a:p>
            <a:pPr indent="-323850" lvl="1" marL="914400" rtl="0" algn="l">
              <a:spcBef>
                <a:spcPts val="0"/>
              </a:spcBef>
              <a:spcAft>
                <a:spcPts val="0"/>
              </a:spcAft>
              <a:buSzPts val="1500"/>
              <a:buFont typeface="Arial"/>
              <a:buChar char="○"/>
            </a:pPr>
            <a:r>
              <a:rPr lang="en" sz="1500">
                <a:solidFill>
                  <a:srgbClr val="000000"/>
                </a:solidFill>
                <a:latin typeface="Arial"/>
                <a:ea typeface="Arial"/>
                <a:cs typeface="Arial"/>
                <a:sym typeface="Arial"/>
              </a:rPr>
              <a:t>When converting from</a:t>
            </a:r>
            <a:r>
              <a:rPr lang="en" sz="15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 sz="1500" u="sng">
                <a:solidFill>
                  <a:schemeClr val="hlink"/>
                </a:solidFill>
                <a:latin typeface="Arial"/>
                <a:ea typeface="Arial"/>
                <a:cs typeface="Arial"/>
                <a:sym typeface="Arial"/>
                <a:hlinkClick r:id="rId11"/>
              </a:rPr>
              <a:t>float</a:t>
            </a:r>
            <a:r>
              <a:rPr lang="en" sz="1500">
                <a:solidFill>
                  <a:srgbClr val="000000"/>
                </a:solidFill>
                <a:latin typeface="Arial"/>
                <a:ea typeface="Arial"/>
                <a:cs typeface="Arial"/>
                <a:sym typeface="Arial"/>
              </a:rPr>
              <a:t> to</a:t>
            </a:r>
            <a:r>
              <a:rPr lang="en" sz="1500">
                <a:solidFill>
                  <a:srgbClr val="000000"/>
                </a:solidFill>
                <a:uFill>
                  <a:noFill/>
                </a:uFill>
                <a:latin typeface="Arial"/>
                <a:ea typeface="Arial"/>
                <a:cs typeface="Arial"/>
                <a:sym typeface="Arial"/>
                <a:hlinkClick r:id="rId12">
                  <a:extLst>
                    <a:ext uri="{A12FA001-AC4F-418D-AE19-62706E023703}">
                      <ahyp:hlinkClr val="tx"/>
                    </a:ext>
                  </a:extLst>
                </a:hlinkClick>
              </a:rPr>
              <a:t> </a:t>
            </a:r>
            <a:r>
              <a:rPr lang="en" sz="1500" u="sng">
                <a:solidFill>
                  <a:schemeClr val="hlink"/>
                </a:solidFill>
                <a:latin typeface="Arial"/>
                <a:ea typeface="Arial"/>
                <a:cs typeface="Arial"/>
                <a:sym typeface="Arial"/>
                <a:hlinkClick r:id="rId13"/>
              </a:rPr>
              <a:t>int</a:t>
            </a:r>
            <a:r>
              <a:rPr lang="en" sz="1500">
                <a:solidFill>
                  <a:srgbClr val="000000"/>
                </a:solidFill>
                <a:latin typeface="Arial"/>
                <a:ea typeface="Arial"/>
                <a:cs typeface="Arial"/>
                <a:sym typeface="Arial"/>
              </a:rPr>
              <a:t>, the number will be rounded </a:t>
            </a:r>
            <a:r>
              <a:rPr i="1" lang="en" sz="1500">
                <a:solidFill>
                  <a:srgbClr val="000000"/>
                </a:solidFill>
                <a:latin typeface="Arial"/>
                <a:ea typeface="Arial"/>
                <a:cs typeface="Arial"/>
                <a:sym typeface="Arial"/>
              </a:rPr>
              <a:t>towards zero</a:t>
            </a: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23850" lvl="1" marL="914400" rtl="0" algn="l">
              <a:spcBef>
                <a:spcPts val="0"/>
              </a:spcBef>
              <a:spcAft>
                <a:spcPts val="0"/>
              </a:spcAft>
              <a:buSzPts val="1500"/>
              <a:buFont typeface="Arial"/>
              <a:buChar char="○"/>
            </a:pPr>
            <a:r>
              <a:rPr lang="en" sz="1500">
                <a:solidFill>
                  <a:srgbClr val="000000"/>
                </a:solidFill>
                <a:latin typeface="Arial"/>
                <a:ea typeface="Arial"/>
                <a:cs typeface="Arial"/>
                <a:sym typeface="Arial"/>
              </a:rPr>
              <a:t>As of PHP 8.1.0, a deprecation notice is emitted when implicitly converting a non-integral</a:t>
            </a:r>
            <a:r>
              <a:rPr lang="en" sz="1500">
                <a:solidFill>
                  <a:srgbClr val="000000"/>
                </a:solidFill>
                <a:uFill>
                  <a:noFill/>
                </a:uFill>
                <a:latin typeface="Arial"/>
                <a:ea typeface="Arial"/>
                <a:cs typeface="Arial"/>
                <a:sym typeface="Arial"/>
                <a:hlinkClick r:id="rId14">
                  <a:extLst>
                    <a:ext uri="{A12FA001-AC4F-418D-AE19-62706E023703}">
                      <ahyp:hlinkClr val="tx"/>
                    </a:ext>
                  </a:extLst>
                </a:hlinkClick>
              </a:rPr>
              <a:t> </a:t>
            </a:r>
            <a:r>
              <a:rPr lang="en" sz="1500" u="sng">
                <a:solidFill>
                  <a:schemeClr val="hlink"/>
                </a:solidFill>
                <a:latin typeface="Arial"/>
                <a:ea typeface="Arial"/>
                <a:cs typeface="Arial"/>
                <a:sym typeface="Arial"/>
                <a:hlinkClick r:id="rId15"/>
              </a:rPr>
              <a:t>float</a:t>
            </a:r>
            <a:r>
              <a:rPr lang="en" sz="1500">
                <a:solidFill>
                  <a:srgbClr val="000000"/>
                </a:solidFill>
                <a:latin typeface="Arial"/>
                <a:ea typeface="Arial"/>
                <a:cs typeface="Arial"/>
                <a:sym typeface="Arial"/>
              </a:rPr>
              <a:t> to</a:t>
            </a:r>
            <a:r>
              <a:rPr lang="en" sz="1500">
                <a:solidFill>
                  <a:srgbClr val="000000"/>
                </a:solidFill>
                <a:uFill>
                  <a:noFill/>
                </a:uFill>
                <a:latin typeface="Arial"/>
                <a:ea typeface="Arial"/>
                <a:cs typeface="Arial"/>
                <a:sym typeface="Arial"/>
                <a:hlinkClick r:id="rId16">
                  <a:extLst>
                    <a:ext uri="{A12FA001-AC4F-418D-AE19-62706E023703}">
                      <ahyp:hlinkClr val="tx"/>
                    </a:ext>
                  </a:extLst>
                </a:hlinkClick>
              </a:rPr>
              <a:t> </a:t>
            </a:r>
            <a:r>
              <a:rPr lang="en" sz="1500" u="sng">
                <a:solidFill>
                  <a:schemeClr val="hlink"/>
                </a:solidFill>
                <a:latin typeface="Arial"/>
                <a:ea typeface="Arial"/>
                <a:cs typeface="Arial"/>
                <a:sym typeface="Arial"/>
                <a:hlinkClick r:id="rId17"/>
              </a:rPr>
              <a:t>int</a:t>
            </a:r>
            <a:r>
              <a:rPr lang="en" sz="1500">
                <a:solidFill>
                  <a:srgbClr val="000000"/>
                </a:solidFill>
                <a:latin typeface="Arial"/>
                <a:ea typeface="Arial"/>
                <a:cs typeface="Arial"/>
                <a:sym typeface="Arial"/>
              </a:rPr>
              <a:t> which loses precision.</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9900FF"/>
              </a:buClr>
              <a:buSzPts val="1500"/>
              <a:buFont typeface="Arial"/>
              <a:buChar char="○"/>
            </a:pPr>
            <a:r>
              <a:rPr lang="en" sz="1500">
                <a:solidFill>
                  <a:srgbClr val="9900FF"/>
                </a:solidFill>
                <a:latin typeface="Arial"/>
                <a:ea typeface="Arial"/>
                <a:cs typeface="Arial"/>
                <a:sym typeface="Arial"/>
              </a:rPr>
              <a:t>$x = (integer)9.7;// will be 9</a:t>
            </a:r>
            <a:endParaRPr sz="1500">
              <a:solidFill>
                <a:srgbClr val="9900FF"/>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From strings</a:t>
            </a:r>
            <a:endParaRPr b="1" sz="1500" u="sng">
              <a:solidFill>
                <a:schemeClr val="hlink"/>
              </a:solidFill>
              <a:latin typeface="Arial"/>
              <a:ea typeface="Arial"/>
              <a:cs typeface="Arial"/>
              <a:sym typeface="Arial"/>
            </a:endParaRPr>
          </a:p>
          <a:p>
            <a:pPr indent="-323850" lvl="1" marL="914400" rtl="0" algn="l">
              <a:spcBef>
                <a:spcPts val="0"/>
              </a:spcBef>
              <a:spcAft>
                <a:spcPts val="0"/>
              </a:spcAft>
              <a:buSzPts val="1500"/>
              <a:buChar char="○"/>
            </a:pPr>
            <a:r>
              <a:rPr lang="en" sz="1500">
                <a:solidFill>
                  <a:srgbClr val="000000"/>
                </a:solidFill>
                <a:latin typeface="Arial"/>
                <a:ea typeface="Arial"/>
                <a:cs typeface="Arial"/>
                <a:sym typeface="Arial"/>
              </a:rPr>
              <a:t>If the string is</a:t>
            </a:r>
            <a:r>
              <a:rPr lang="en" sz="1500">
                <a:solidFill>
                  <a:srgbClr val="000000"/>
                </a:solidFill>
                <a:uFill>
                  <a:noFill/>
                </a:uFill>
                <a:latin typeface="Arial"/>
                <a:ea typeface="Arial"/>
                <a:cs typeface="Arial"/>
                <a:sym typeface="Arial"/>
                <a:hlinkClick r:id="rId18">
                  <a:extLst>
                    <a:ext uri="{A12FA001-AC4F-418D-AE19-62706E023703}">
                      <ahyp:hlinkClr val="tx"/>
                    </a:ext>
                  </a:extLst>
                </a:hlinkClick>
              </a:rPr>
              <a:t> </a:t>
            </a:r>
            <a:r>
              <a:rPr lang="en" sz="1500" u="sng">
                <a:solidFill>
                  <a:schemeClr val="hlink"/>
                </a:solidFill>
                <a:latin typeface="Arial"/>
                <a:ea typeface="Arial"/>
                <a:cs typeface="Arial"/>
                <a:sym typeface="Arial"/>
                <a:hlinkClick r:id="rId19"/>
              </a:rPr>
              <a:t>numeric</a:t>
            </a:r>
            <a:r>
              <a:rPr lang="en" sz="1500">
                <a:solidFill>
                  <a:srgbClr val="000000"/>
                </a:solidFill>
                <a:latin typeface="Arial"/>
                <a:ea typeface="Arial"/>
                <a:cs typeface="Arial"/>
                <a:sym typeface="Arial"/>
              </a:rPr>
              <a:t> or leading numeric then it will resolve to the corresponding integer value, otherwise it is converted to zero (</a:t>
            </a:r>
            <a:r>
              <a:rPr lang="en" sz="1500">
                <a:solidFill>
                  <a:srgbClr val="188038"/>
                </a:solidFill>
                <a:latin typeface="Roboto Mono"/>
                <a:ea typeface="Roboto Mono"/>
                <a:cs typeface="Roboto Mono"/>
                <a:sym typeface="Roboto Mono"/>
              </a:rPr>
              <a:t>0</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9900FF"/>
              </a:buClr>
              <a:buSzPts val="1500"/>
              <a:buFont typeface="Arial"/>
              <a:buChar char="○"/>
            </a:pPr>
            <a:r>
              <a:rPr lang="en" sz="1500">
                <a:solidFill>
                  <a:srgbClr val="9900FF"/>
                </a:solidFill>
                <a:latin typeface="Arial"/>
                <a:ea typeface="Arial"/>
                <a:cs typeface="Arial"/>
                <a:sym typeface="Arial"/>
              </a:rPr>
              <a:t>$name = (int)“78Yared”;// will be 78</a:t>
            </a:r>
            <a:endParaRPr sz="1500">
              <a:solidFill>
                <a:srgbClr val="9900FF"/>
              </a:solidFill>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solidFill>
                  <a:srgbClr val="000000"/>
                </a:solidFill>
                <a:latin typeface="Arial"/>
                <a:ea typeface="Arial"/>
                <a:cs typeface="Arial"/>
                <a:sym typeface="Arial"/>
              </a:rPr>
              <a:t>From</a:t>
            </a:r>
            <a:r>
              <a:rPr b="1" lang="en" sz="1500">
                <a:solidFill>
                  <a:srgbClr val="000000"/>
                </a:solidFill>
                <a:uFill>
                  <a:noFill/>
                </a:uFill>
                <a:latin typeface="Arial"/>
                <a:ea typeface="Arial"/>
                <a:cs typeface="Arial"/>
                <a:sym typeface="Arial"/>
                <a:hlinkClick r:id="rId20">
                  <a:extLst>
                    <a:ext uri="{A12FA001-AC4F-418D-AE19-62706E023703}">
                      <ahyp:hlinkClr val="tx"/>
                    </a:ext>
                  </a:extLst>
                </a:hlinkClick>
              </a:rPr>
              <a:t> </a:t>
            </a:r>
            <a:r>
              <a:rPr b="1" lang="en" sz="1500" u="sng">
                <a:solidFill>
                  <a:schemeClr val="hlink"/>
                </a:solidFill>
                <a:latin typeface="Arial"/>
                <a:ea typeface="Arial"/>
                <a:cs typeface="Arial"/>
                <a:sym typeface="Arial"/>
                <a:hlinkClick r:id="rId21"/>
              </a:rPr>
              <a:t>NULL</a:t>
            </a:r>
            <a:endParaRPr b="1" sz="1500" u="sng">
              <a:solidFill>
                <a:schemeClr val="hlink"/>
              </a:solidFill>
              <a:latin typeface="Arial"/>
              <a:ea typeface="Arial"/>
              <a:cs typeface="Arial"/>
              <a:sym typeface="Arial"/>
            </a:endParaRPr>
          </a:p>
          <a:p>
            <a:pPr indent="-323850" lvl="1" marL="914400" rtl="0" algn="l">
              <a:spcBef>
                <a:spcPts val="0"/>
              </a:spcBef>
              <a:spcAft>
                <a:spcPts val="0"/>
              </a:spcAft>
              <a:buSzPts val="1500"/>
              <a:buChar char="○"/>
            </a:pPr>
            <a:r>
              <a:rPr b="1" lang="en" sz="1500" u="sng">
                <a:solidFill>
                  <a:schemeClr val="hlink"/>
                </a:solidFill>
                <a:latin typeface="Roboto Mono"/>
                <a:ea typeface="Roboto Mono"/>
                <a:cs typeface="Roboto Mono"/>
                <a:sym typeface="Roboto Mono"/>
                <a:hlinkClick r:id="rId22"/>
              </a:rPr>
              <a:t>null</a:t>
            </a:r>
            <a:r>
              <a:rPr lang="en" sz="1500">
                <a:solidFill>
                  <a:srgbClr val="000000"/>
                </a:solidFill>
                <a:latin typeface="Arial"/>
                <a:ea typeface="Arial"/>
                <a:cs typeface="Arial"/>
                <a:sym typeface="Arial"/>
              </a:rPr>
              <a:t> is always converted to zero (</a:t>
            </a:r>
            <a:r>
              <a:rPr lang="en" sz="1500">
                <a:solidFill>
                  <a:srgbClr val="188038"/>
                </a:solidFill>
                <a:latin typeface="Roboto Mono"/>
                <a:ea typeface="Roboto Mono"/>
                <a:cs typeface="Roboto Mono"/>
                <a:sym typeface="Roboto Mono"/>
              </a:rPr>
              <a:t>0</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323850" lvl="1" marL="914400" rtl="0" algn="l">
              <a:spcBef>
                <a:spcPts val="0"/>
              </a:spcBef>
              <a:spcAft>
                <a:spcPts val="0"/>
              </a:spcAft>
              <a:buClr>
                <a:srgbClr val="9900FF"/>
              </a:buClr>
              <a:buSzPts val="1500"/>
              <a:buFont typeface="Arial"/>
              <a:buChar char="○"/>
            </a:pPr>
            <a:r>
              <a:rPr lang="en" sz="1500">
                <a:solidFill>
                  <a:srgbClr val="9900FF"/>
                </a:solidFill>
                <a:latin typeface="Arial"/>
                <a:ea typeface="Arial"/>
                <a:cs typeface="Arial"/>
                <a:sym typeface="Arial"/>
              </a:rPr>
              <a:t>$t = (int) null;// will be 0</a:t>
            </a:r>
            <a:endParaRPr sz="1500">
              <a:solidFill>
                <a:srgbClr val="9900FF"/>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477" name="Google Shape;47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1800">
                <a:solidFill>
                  <a:srgbClr val="000000"/>
                </a:solidFill>
                <a:latin typeface="Arial"/>
                <a:ea typeface="Arial"/>
                <a:cs typeface="Arial"/>
                <a:sym typeface="Arial"/>
              </a:rPr>
              <a:t>2. Casting to</a:t>
            </a:r>
            <a:r>
              <a:rPr b="1" lang="en" sz="1800">
                <a:solidFill>
                  <a:srgbClr val="000000"/>
                </a:solidFill>
                <a:uFill>
                  <a:noFill/>
                </a:uFill>
                <a:latin typeface="Arial"/>
                <a:ea typeface="Arial"/>
                <a:cs typeface="Arial"/>
                <a:sym typeface="Arial"/>
                <a:hlinkClick r:id="rId3">
                  <a:extLst>
                    <a:ext uri="{A12FA001-AC4F-418D-AE19-62706E023703}">
                      <ahyp:hlinkClr val="tx"/>
                    </a:ext>
                  </a:extLst>
                </a:hlinkClick>
              </a:rPr>
              <a:t> </a:t>
            </a:r>
            <a:r>
              <a:rPr b="1" lang="en" sz="1800" u="sng">
                <a:solidFill>
                  <a:schemeClr val="hlink"/>
                </a:solidFill>
                <a:latin typeface="Roboto Mono"/>
                <a:ea typeface="Roboto Mono"/>
                <a:cs typeface="Roboto Mono"/>
                <a:sym typeface="Roboto Mono"/>
                <a:hlinkClick r:id="rId4"/>
              </a:rPr>
              <a:t>null</a:t>
            </a:r>
            <a:endParaRPr sz="3300"/>
          </a:p>
        </p:txBody>
      </p:sp>
      <p:sp>
        <p:nvSpPr>
          <p:cNvPr id="483" name="Google Shape;48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feature has been DEPRECATED as of PHP 7.2.0, and REMOVED as of PHP 8.0.0. Relying on this feature is highly discouraged.</a:t>
            </a:r>
            <a:endParaRPr/>
          </a:p>
          <a:p>
            <a:pPr indent="-342900" lvl="0" marL="457200" rtl="0" algn="l">
              <a:spcBef>
                <a:spcPts val="1600"/>
              </a:spcBef>
              <a:spcAft>
                <a:spcPts val="0"/>
              </a:spcAft>
              <a:buSzPts val="1800"/>
              <a:buChar char="➢"/>
            </a:pPr>
            <a:r>
              <a:rPr lang="en"/>
              <a:t>Casting a variable to</a:t>
            </a:r>
            <a:r>
              <a:rPr lang="en" u="sng">
                <a:solidFill>
                  <a:schemeClr val="hlink"/>
                </a:solidFill>
                <a:hlinkClick r:id="rId5"/>
              </a:rPr>
              <a:t> null</a:t>
            </a:r>
            <a:r>
              <a:rPr lang="en"/>
              <a:t> using (unset) $var will not remove the variable or unset its value. </a:t>
            </a:r>
            <a:endParaRPr/>
          </a:p>
          <a:p>
            <a:pPr indent="-342900" lvl="0" marL="457200" rtl="0" algn="l">
              <a:spcBef>
                <a:spcPts val="1600"/>
              </a:spcBef>
              <a:spcAft>
                <a:spcPts val="1600"/>
              </a:spcAft>
              <a:buSzPts val="1800"/>
              <a:buChar char="➢"/>
            </a:pPr>
            <a:r>
              <a:rPr lang="en"/>
              <a:t>It will only return a</a:t>
            </a:r>
            <a:r>
              <a:rPr lang="en" u="sng">
                <a:solidFill>
                  <a:schemeClr val="hlink"/>
                </a:solidFill>
                <a:hlinkClick r:id="rId6"/>
              </a:rPr>
              <a:t> null</a:t>
            </a:r>
            <a:r>
              <a:rPr lang="en"/>
              <a:t> value.</a:t>
            </a:r>
            <a:endParaRPr/>
          </a:p>
        </p:txBody>
      </p:sp>
      <p:sp>
        <p:nvSpPr>
          <p:cNvPr id="484" name="Google Shape;48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accent3"/>
                </a:solidFill>
                <a:latin typeface="Comfortaa"/>
                <a:ea typeface="Comfortaa"/>
                <a:cs typeface="Comfortaa"/>
                <a:sym typeface="Comfortaa"/>
              </a:rPr>
              <a:t>Server-side scripting language(</a:t>
            </a:r>
            <a:r>
              <a:rPr lang="en"/>
              <a:t>PHP)</a:t>
            </a:r>
            <a:endParaRPr/>
          </a:p>
        </p:txBody>
      </p:sp>
      <p:sp>
        <p:nvSpPr>
          <p:cNvPr id="136" name="Google Shape;13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Stands for Hypertext Preprocessor which is an open-source scripting language that is mainly used for web development.</a:t>
            </a:r>
            <a:endParaRPr/>
          </a:p>
          <a:p>
            <a:pPr indent="-342900" lvl="0" marL="457200" rtl="0" algn="l">
              <a:spcBef>
                <a:spcPts val="0"/>
              </a:spcBef>
              <a:spcAft>
                <a:spcPts val="0"/>
              </a:spcAft>
              <a:buSzPts val="1800"/>
              <a:buChar char="➢"/>
            </a:pPr>
            <a:r>
              <a:rPr lang="en"/>
              <a:t>Scripting </a:t>
            </a:r>
            <a:r>
              <a:rPr lang="en"/>
              <a:t>language</a:t>
            </a:r>
            <a:r>
              <a:rPr lang="en"/>
              <a:t> also programming language. </a:t>
            </a:r>
            <a:endParaRPr/>
          </a:p>
          <a:p>
            <a:pPr indent="-342900" lvl="0" marL="457200" rtl="0" algn="l">
              <a:spcBef>
                <a:spcPts val="0"/>
              </a:spcBef>
              <a:spcAft>
                <a:spcPts val="0"/>
              </a:spcAft>
              <a:buSzPts val="1800"/>
              <a:buChar char="➢"/>
            </a:pPr>
            <a:r>
              <a:rPr lang="en"/>
              <a:t>The main difference between scripting language and </a:t>
            </a:r>
            <a:r>
              <a:rPr lang="en"/>
              <a:t>programming</a:t>
            </a:r>
            <a:r>
              <a:rPr lang="en"/>
              <a:t> language lies within their </a:t>
            </a:r>
            <a:r>
              <a:rPr lang="en"/>
              <a:t>execution</a:t>
            </a:r>
            <a:r>
              <a:rPr lang="en"/>
              <a:t>.</a:t>
            </a:r>
            <a:endParaRPr/>
          </a:p>
          <a:p>
            <a:pPr indent="-342900" lvl="0" marL="457200" rtl="0" algn="l">
              <a:spcBef>
                <a:spcPts val="0"/>
              </a:spcBef>
              <a:spcAft>
                <a:spcPts val="0"/>
              </a:spcAft>
              <a:buSzPts val="1800"/>
              <a:buChar char="➢"/>
            </a:pPr>
            <a:r>
              <a:rPr lang="en"/>
              <a:t>While </a:t>
            </a:r>
            <a:r>
              <a:rPr lang="en"/>
              <a:t>programming</a:t>
            </a:r>
            <a:r>
              <a:rPr lang="en"/>
              <a:t> </a:t>
            </a:r>
            <a:r>
              <a:rPr lang="en"/>
              <a:t>language</a:t>
            </a:r>
            <a:r>
              <a:rPr lang="en"/>
              <a:t> need to be compiled into machine language the </a:t>
            </a:r>
            <a:r>
              <a:rPr lang="en"/>
              <a:t>scripting</a:t>
            </a:r>
            <a:r>
              <a:rPr lang="en"/>
              <a:t> language need to be interpreted.</a:t>
            </a:r>
            <a:endParaRPr/>
          </a:p>
          <a:p>
            <a:pPr indent="-342900" lvl="0" marL="457200" rtl="0" algn="l">
              <a:spcBef>
                <a:spcPts val="0"/>
              </a:spcBef>
              <a:spcAft>
                <a:spcPts val="0"/>
              </a:spcAft>
              <a:buSzPts val="1800"/>
              <a:buChar char="➢"/>
            </a:pPr>
            <a:r>
              <a:rPr lang="en"/>
              <a:t>Java, C, C++, C# are programming </a:t>
            </a:r>
            <a:r>
              <a:rPr lang="en"/>
              <a:t>language</a:t>
            </a:r>
            <a:r>
              <a:rPr lang="en"/>
              <a:t> that need to be compiled </a:t>
            </a:r>
            <a:r>
              <a:rPr lang="en"/>
              <a:t>in order</a:t>
            </a:r>
            <a:r>
              <a:rPr lang="en"/>
              <a:t> to run where php and </a:t>
            </a:r>
            <a:r>
              <a:rPr lang="en"/>
              <a:t>javascript</a:t>
            </a:r>
            <a:r>
              <a:rPr lang="en"/>
              <a:t> needed </a:t>
            </a:r>
            <a:r>
              <a:rPr lang="en"/>
              <a:t>interpreter</a:t>
            </a:r>
            <a:r>
              <a:rPr lang="en"/>
              <a:t> unlike javascript which runs on the client within the browser PHP requires web server to run.</a:t>
            </a:r>
            <a:endParaRPr/>
          </a:p>
          <a:p>
            <a:pPr indent="0" lvl="0" marL="0" rtl="0" algn="l">
              <a:spcBef>
                <a:spcPts val="1600"/>
              </a:spcBef>
              <a:spcAft>
                <a:spcPts val="1600"/>
              </a:spcAft>
              <a:buNone/>
            </a:pPr>
            <a:r>
              <a:t/>
            </a:r>
            <a:endParaRPr/>
          </a:p>
        </p:txBody>
      </p:sp>
      <p:sp>
        <p:nvSpPr>
          <p:cNvPr id="137" name="Google Shape;13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ph type="title"/>
          </p:nvPr>
        </p:nvSpPr>
        <p:spPr>
          <a:xfrm>
            <a:off x="23945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1900">
                <a:solidFill>
                  <a:srgbClr val="000000"/>
                </a:solidFill>
                <a:latin typeface="Arial"/>
                <a:ea typeface="Arial"/>
                <a:cs typeface="Arial"/>
                <a:sym typeface="Arial"/>
              </a:rPr>
              <a:t>3. Casting to boolean</a:t>
            </a:r>
            <a:endParaRPr sz="3400"/>
          </a:p>
        </p:txBody>
      </p:sp>
      <p:sp>
        <p:nvSpPr>
          <p:cNvPr id="490" name="Google Shape;490;p74"/>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When converting to</a:t>
            </a:r>
            <a:r>
              <a:rPr lang="en" sz="1000" u="sng">
                <a:solidFill>
                  <a:schemeClr val="hlink"/>
                </a:solidFill>
                <a:hlinkClick r:id="rId3"/>
              </a:rPr>
              <a:t> bool</a:t>
            </a:r>
            <a:r>
              <a:rPr lang="en" sz="1000"/>
              <a:t>, the following values are considered</a:t>
            </a:r>
            <a:r>
              <a:rPr lang="en" sz="1000" u="sng">
                <a:solidFill>
                  <a:schemeClr val="hlink"/>
                </a:solidFill>
                <a:hlinkClick r:id="rId4"/>
              </a:rPr>
              <a:t> false</a:t>
            </a:r>
            <a:r>
              <a:rPr lang="en" sz="1000"/>
              <a:t>:</a:t>
            </a:r>
            <a:endParaRPr sz="1000"/>
          </a:p>
          <a:p>
            <a:pPr indent="-292100" lvl="0" marL="457200" rtl="0" algn="l">
              <a:spcBef>
                <a:spcPts val="1600"/>
              </a:spcBef>
              <a:spcAft>
                <a:spcPts val="0"/>
              </a:spcAft>
              <a:buSzPts val="1000"/>
              <a:buChar char="●"/>
            </a:pPr>
            <a:r>
              <a:rPr lang="en" sz="1000"/>
              <a:t>the</a:t>
            </a:r>
            <a:r>
              <a:rPr lang="en" sz="1000" u="sng">
                <a:solidFill>
                  <a:schemeClr val="hlink"/>
                </a:solidFill>
                <a:hlinkClick r:id="rId5"/>
              </a:rPr>
              <a:t> boolean</a:t>
            </a:r>
            <a:r>
              <a:rPr lang="en" sz="1000" u="sng">
                <a:solidFill>
                  <a:schemeClr val="hlink"/>
                </a:solidFill>
                <a:hlinkClick r:id="rId6"/>
              </a:rPr>
              <a:t> false</a:t>
            </a:r>
            <a:r>
              <a:rPr lang="en" sz="1000"/>
              <a:t> itself</a:t>
            </a:r>
            <a:endParaRPr sz="1000"/>
          </a:p>
          <a:p>
            <a:pPr indent="-292100" lvl="0" marL="457200" rtl="0" algn="l">
              <a:spcBef>
                <a:spcPts val="1600"/>
              </a:spcBef>
              <a:spcAft>
                <a:spcPts val="0"/>
              </a:spcAft>
              <a:buSzPts val="1000"/>
              <a:buChar char="●"/>
            </a:pPr>
            <a:r>
              <a:rPr lang="en" sz="1000"/>
              <a:t>the</a:t>
            </a:r>
            <a:r>
              <a:rPr lang="en" sz="1000" u="sng">
                <a:solidFill>
                  <a:schemeClr val="hlink"/>
                </a:solidFill>
                <a:hlinkClick r:id="rId7"/>
              </a:rPr>
              <a:t> integer</a:t>
            </a:r>
            <a:r>
              <a:rPr lang="en" sz="1000"/>
              <a:t> 0 (zero)</a:t>
            </a:r>
            <a:endParaRPr sz="1000"/>
          </a:p>
          <a:p>
            <a:pPr indent="-292100" lvl="0" marL="457200" rtl="0" algn="l">
              <a:spcBef>
                <a:spcPts val="1600"/>
              </a:spcBef>
              <a:spcAft>
                <a:spcPts val="0"/>
              </a:spcAft>
              <a:buSzPts val="1000"/>
              <a:buChar char="●"/>
            </a:pPr>
            <a:r>
              <a:rPr lang="en" sz="1000"/>
              <a:t>the</a:t>
            </a:r>
            <a:r>
              <a:rPr lang="en" sz="1000" u="sng">
                <a:solidFill>
                  <a:schemeClr val="hlink"/>
                </a:solidFill>
                <a:hlinkClick r:id="rId8"/>
              </a:rPr>
              <a:t> float</a:t>
            </a:r>
            <a:r>
              <a:rPr lang="en" sz="1000"/>
              <a:t>s 0.0 and -0.0 (zero)</a:t>
            </a:r>
            <a:endParaRPr sz="1000"/>
          </a:p>
          <a:p>
            <a:pPr indent="-292100" lvl="0" marL="457200" rtl="0" algn="l">
              <a:spcBef>
                <a:spcPts val="1600"/>
              </a:spcBef>
              <a:spcAft>
                <a:spcPts val="0"/>
              </a:spcAft>
              <a:buSzPts val="1000"/>
              <a:buChar char="●"/>
            </a:pPr>
            <a:r>
              <a:rPr lang="en" sz="1000"/>
              <a:t>the empty</a:t>
            </a:r>
            <a:r>
              <a:rPr lang="en" sz="1000" u="sng">
                <a:solidFill>
                  <a:schemeClr val="hlink"/>
                </a:solidFill>
                <a:hlinkClick r:id="rId9"/>
              </a:rPr>
              <a:t> string</a:t>
            </a:r>
            <a:r>
              <a:rPr lang="en" sz="1000"/>
              <a:t> "", and the</a:t>
            </a:r>
            <a:r>
              <a:rPr lang="en" sz="1000" u="sng">
                <a:solidFill>
                  <a:schemeClr val="hlink"/>
                </a:solidFill>
                <a:hlinkClick r:id="rId10"/>
              </a:rPr>
              <a:t> string</a:t>
            </a:r>
            <a:r>
              <a:rPr lang="en" sz="1000"/>
              <a:t> "0"</a:t>
            </a:r>
            <a:endParaRPr sz="1000"/>
          </a:p>
          <a:p>
            <a:pPr indent="-292100" lvl="0" marL="457200" rtl="0" algn="l">
              <a:spcBef>
                <a:spcPts val="1600"/>
              </a:spcBef>
              <a:spcAft>
                <a:spcPts val="0"/>
              </a:spcAft>
              <a:buSzPts val="1000"/>
              <a:buChar char="●"/>
            </a:pPr>
            <a:r>
              <a:rPr lang="en" sz="1000"/>
              <a:t>an</a:t>
            </a:r>
            <a:r>
              <a:rPr lang="en" sz="1000" u="sng">
                <a:solidFill>
                  <a:schemeClr val="hlink"/>
                </a:solidFill>
                <a:hlinkClick r:id="rId11"/>
              </a:rPr>
              <a:t> array</a:t>
            </a:r>
            <a:r>
              <a:rPr lang="en" sz="1000"/>
              <a:t> with zero elements</a:t>
            </a:r>
            <a:endParaRPr sz="1000"/>
          </a:p>
          <a:p>
            <a:pPr indent="-292100" lvl="0" marL="457200" rtl="0" algn="l">
              <a:spcBef>
                <a:spcPts val="1600"/>
              </a:spcBef>
              <a:spcAft>
                <a:spcPts val="0"/>
              </a:spcAft>
              <a:buSzPts val="1000"/>
              <a:buChar char="●"/>
            </a:pPr>
            <a:r>
              <a:rPr lang="en" sz="1000"/>
              <a:t>the unit type</a:t>
            </a:r>
            <a:r>
              <a:rPr lang="en" sz="1000" u="sng">
                <a:solidFill>
                  <a:schemeClr val="hlink"/>
                </a:solidFill>
                <a:hlinkClick r:id="rId12"/>
              </a:rPr>
              <a:t> NULL</a:t>
            </a:r>
            <a:r>
              <a:rPr lang="en" sz="1000"/>
              <a:t> (including unset variables)</a:t>
            </a:r>
            <a:endParaRPr sz="1000"/>
          </a:p>
          <a:p>
            <a:pPr indent="-292100" lvl="0" marL="457200" rtl="0" algn="l">
              <a:spcBef>
                <a:spcPts val="1600"/>
              </a:spcBef>
              <a:spcAft>
                <a:spcPts val="0"/>
              </a:spcAft>
              <a:buSzPts val="1000"/>
              <a:buChar char="●"/>
            </a:pPr>
            <a:r>
              <a:rPr lang="en" sz="1000"/>
              <a:t>Internal objects that overload their casting behaviour to bool. For example:</a:t>
            </a:r>
            <a:r>
              <a:rPr lang="en" sz="1000" u="sng">
                <a:solidFill>
                  <a:schemeClr val="hlink"/>
                </a:solidFill>
                <a:hlinkClick r:id="rId13"/>
              </a:rPr>
              <a:t> SimpleXML</a:t>
            </a:r>
            <a:r>
              <a:rPr lang="en" sz="1000"/>
              <a:t> objects created from empty elements without attributes.</a:t>
            </a:r>
            <a:endParaRPr sz="1000"/>
          </a:p>
          <a:p>
            <a:pPr indent="0" lvl="0" marL="0" rtl="0" algn="l">
              <a:spcBef>
                <a:spcPts val="1600"/>
              </a:spcBef>
              <a:spcAft>
                <a:spcPts val="0"/>
              </a:spcAft>
              <a:buNone/>
            </a:pPr>
            <a:r>
              <a:rPr lang="en" sz="1000"/>
              <a:t>Every other value is considered</a:t>
            </a:r>
            <a:r>
              <a:rPr lang="en" sz="1000" u="sng">
                <a:solidFill>
                  <a:schemeClr val="hlink"/>
                </a:solidFill>
                <a:hlinkClick r:id="rId14"/>
              </a:rPr>
              <a:t> true</a:t>
            </a:r>
            <a:r>
              <a:rPr lang="en" sz="1000"/>
              <a:t> (including</a:t>
            </a:r>
            <a:r>
              <a:rPr lang="en" sz="1000" u="sng">
                <a:solidFill>
                  <a:schemeClr val="hlink"/>
                </a:solidFill>
                <a:hlinkClick r:id="rId15"/>
              </a:rPr>
              <a:t> resource</a:t>
            </a:r>
            <a:r>
              <a:rPr lang="en" sz="1000"/>
              <a:t> and</a:t>
            </a:r>
            <a:r>
              <a:rPr lang="en" sz="1000" u="sng">
                <a:solidFill>
                  <a:schemeClr val="hlink"/>
                </a:solidFill>
                <a:hlinkClick r:id="rId16"/>
              </a:rPr>
              <a:t> NAN</a:t>
            </a:r>
            <a:r>
              <a:rPr lang="en" sz="1000"/>
              <a:t>).</a:t>
            </a:r>
            <a:endParaRPr sz="1000"/>
          </a:p>
          <a:p>
            <a:pPr indent="0" lvl="0" marL="0" rtl="0" algn="l">
              <a:spcBef>
                <a:spcPts val="1600"/>
              </a:spcBef>
              <a:spcAft>
                <a:spcPts val="1600"/>
              </a:spcAft>
              <a:buNone/>
            </a:pPr>
            <a:r>
              <a:t/>
            </a:r>
            <a:endParaRPr sz="1000"/>
          </a:p>
        </p:txBody>
      </p:sp>
      <p:sp>
        <p:nvSpPr>
          <p:cNvPr id="491" name="Google Shape;491;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5"/>
          <p:cNvSpPr txBox="1"/>
          <p:nvPr>
            <p:ph type="title"/>
          </p:nvPr>
        </p:nvSpPr>
        <p:spPr>
          <a:xfrm>
            <a:off x="311700" y="14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casting to boolean</a:t>
            </a:r>
            <a:endParaRPr/>
          </a:p>
        </p:txBody>
      </p:sp>
      <p:sp>
        <p:nvSpPr>
          <p:cNvPr id="497" name="Google Shape;497;p75"/>
          <p:cNvSpPr txBox="1"/>
          <p:nvPr>
            <p:ph idx="1" type="body"/>
          </p:nvPr>
        </p:nvSpPr>
        <p:spPr>
          <a:xfrm>
            <a:off x="311700" y="650150"/>
            <a:ext cx="8520600" cy="39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DD0000"/>
                </a:solidFill>
                <a:latin typeface="Roboto Mono"/>
                <a:ea typeface="Roboto Mono"/>
                <a:cs typeface="Roboto Mono"/>
                <a:sym typeface="Roboto Mono"/>
              </a:rPr>
              <a:t>""</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bool(false)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DD0000"/>
                </a:solidFill>
                <a:latin typeface="Roboto Mono"/>
                <a:ea typeface="Roboto Mono"/>
                <a:cs typeface="Roboto Mono"/>
                <a:sym typeface="Roboto Mono"/>
              </a:rPr>
              <a:t>"0"</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bool(false)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0000BB"/>
                </a:solidFill>
                <a:latin typeface="Roboto Mono"/>
                <a:ea typeface="Roboto Mono"/>
                <a:cs typeface="Roboto Mono"/>
                <a:sym typeface="Roboto Mono"/>
              </a:rPr>
              <a:t>1</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0000BB"/>
                </a:solidFill>
                <a:latin typeface="Roboto Mono"/>
                <a:ea typeface="Roboto Mono"/>
                <a:cs typeface="Roboto Mono"/>
                <a:sym typeface="Roboto Mono"/>
              </a:rPr>
              <a:t>2</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DD0000"/>
                </a:solidFill>
                <a:latin typeface="Roboto Mono"/>
                <a:ea typeface="Roboto Mono"/>
                <a:cs typeface="Roboto Mono"/>
                <a:sym typeface="Roboto Mono"/>
              </a:rPr>
              <a:t>"foo"</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0000BB"/>
                </a:solidFill>
                <a:latin typeface="Roboto Mono"/>
                <a:ea typeface="Roboto Mono"/>
                <a:cs typeface="Roboto Mono"/>
                <a:sym typeface="Roboto Mono"/>
              </a:rPr>
              <a:t>2.3e5</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array(</a:t>
            </a:r>
            <a:r>
              <a:rPr lang="en" sz="1100">
                <a:solidFill>
                  <a:srgbClr val="0000BB"/>
                </a:solidFill>
                <a:latin typeface="Roboto Mono"/>
                <a:ea typeface="Roboto Mono"/>
                <a:cs typeface="Roboto Mono"/>
                <a:sym typeface="Roboto Mono"/>
              </a:rPr>
              <a:t>12</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array()); </a:t>
            </a:r>
            <a:r>
              <a:rPr lang="en" sz="1100">
                <a:solidFill>
                  <a:srgbClr val="FF8000"/>
                </a:solidFill>
                <a:latin typeface="Roboto Mono"/>
                <a:ea typeface="Roboto Mono"/>
                <a:cs typeface="Roboto Mono"/>
                <a:sym typeface="Roboto Mono"/>
              </a:rPr>
              <a:t>// bool(false)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var_dump</a:t>
            </a:r>
            <a:r>
              <a:rPr lang="en" sz="1100">
                <a:solidFill>
                  <a:srgbClr val="007700"/>
                </a:solidFill>
                <a:latin typeface="Roboto Mono"/>
                <a:ea typeface="Roboto Mono"/>
                <a:cs typeface="Roboto Mono"/>
                <a:sym typeface="Roboto Mono"/>
              </a:rPr>
              <a:t>((bool) </a:t>
            </a:r>
            <a:r>
              <a:rPr lang="en" sz="1100">
                <a:solidFill>
                  <a:srgbClr val="DD0000"/>
                </a:solidFill>
                <a:latin typeface="Roboto Mono"/>
                <a:ea typeface="Roboto Mono"/>
                <a:cs typeface="Roboto Mono"/>
                <a:sym typeface="Roboto Mono"/>
              </a:rPr>
              <a:t>"false"</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bool(true)</a:t>
            </a:r>
            <a:endParaRPr sz="1100">
              <a:solidFill>
                <a:srgbClr val="FF8000"/>
              </a:solidFill>
              <a:latin typeface="Roboto Mono"/>
              <a:ea typeface="Roboto Mono"/>
              <a:cs typeface="Roboto Mono"/>
              <a:sym typeface="Roboto Mono"/>
            </a:endParaRPr>
          </a:p>
          <a:p>
            <a:pPr indent="0" lvl="0" marL="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0" rtl="0" algn="l">
              <a:spcBef>
                <a:spcPts val="1600"/>
              </a:spcBef>
              <a:spcAft>
                <a:spcPts val="1600"/>
              </a:spcAft>
              <a:buNone/>
            </a:pPr>
            <a:r>
              <a:t/>
            </a:r>
            <a:endParaRPr/>
          </a:p>
        </p:txBody>
      </p:sp>
      <p:sp>
        <p:nvSpPr>
          <p:cNvPr id="498" name="Google Shape;498;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n" sz="1700">
                <a:solidFill>
                  <a:srgbClr val="000000"/>
                </a:solidFill>
                <a:latin typeface="Arial"/>
                <a:ea typeface="Arial"/>
                <a:cs typeface="Arial"/>
                <a:sym typeface="Arial"/>
              </a:rPr>
              <a:t>4. Casting to float</a:t>
            </a:r>
            <a:endParaRPr sz="3200"/>
          </a:p>
        </p:txBody>
      </p:sp>
      <p:sp>
        <p:nvSpPr>
          <p:cNvPr id="504" name="Google Shape;504;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From strings</a:t>
            </a:r>
            <a:endParaRPr/>
          </a:p>
          <a:p>
            <a:pPr indent="-317500" lvl="1" marL="914400" rtl="0" algn="l">
              <a:spcBef>
                <a:spcPts val="0"/>
              </a:spcBef>
              <a:spcAft>
                <a:spcPts val="0"/>
              </a:spcAft>
              <a:buSzPts val="1400"/>
              <a:buChar char="○"/>
            </a:pPr>
            <a:r>
              <a:rPr lang="en"/>
              <a:t>If the string is</a:t>
            </a:r>
            <a:r>
              <a:rPr lang="en" u="sng">
                <a:solidFill>
                  <a:schemeClr val="hlink"/>
                </a:solidFill>
                <a:hlinkClick r:id="rId3"/>
              </a:rPr>
              <a:t> numeric</a:t>
            </a:r>
            <a:r>
              <a:rPr lang="en"/>
              <a:t> or leading numeric then it will resolve to the corresponding float value, otherwise it is converted to zero (0).</a:t>
            </a:r>
            <a:endParaRPr/>
          </a:p>
          <a:p>
            <a:pPr indent="-342900" lvl="0" marL="457200" rtl="0" algn="l">
              <a:spcBef>
                <a:spcPts val="0"/>
              </a:spcBef>
              <a:spcAft>
                <a:spcPts val="0"/>
              </a:spcAft>
              <a:buSzPts val="1800"/>
              <a:buChar char="➢"/>
            </a:pPr>
            <a:r>
              <a:rPr lang="en"/>
              <a:t>From other types</a:t>
            </a:r>
            <a:endParaRPr/>
          </a:p>
          <a:p>
            <a:pPr indent="-317500" lvl="1" marL="914400" rtl="0" algn="l">
              <a:spcBef>
                <a:spcPts val="0"/>
              </a:spcBef>
              <a:spcAft>
                <a:spcPts val="0"/>
              </a:spcAft>
              <a:buSzPts val="1400"/>
              <a:buChar char="○"/>
            </a:pPr>
            <a:r>
              <a:rPr lang="en"/>
              <a:t>For values of other types, the conversion is performed by converting the value to</a:t>
            </a:r>
            <a:r>
              <a:rPr lang="en" u="sng">
                <a:solidFill>
                  <a:schemeClr val="hlink"/>
                </a:solidFill>
                <a:hlinkClick r:id="rId4"/>
              </a:rPr>
              <a:t> int</a:t>
            </a:r>
            <a:r>
              <a:rPr lang="en"/>
              <a:t> first and then to</a:t>
            </a:r>
            <a:r>
              <a:rPr lang="en" u="sng">
                <a:solidFill>
                  <a:schemeClr val="hlink"/>
                </a:solidFill>
                <a:hlinkClick r:id="rId5"/>
              </a:rPr>
              <a:t> float</a:t>
            </a:r>
            <a:r>
              <a:rPr lang="en"/>
              <a:t>. </a:t>
            </a:r>
            <a:endParaRPr/>
          </a:p>
        </p:txBody>
      </p:sp>
      <p:sp>
        <p:nvSpPr>
          <p:cNvPr id="505" name="Google Shape;50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Casting to string </a:t>
            </a:r>
            <a:endParaRPr/>
          </a:p>
        </p:txBody>
      </p:sp>
      <p:sp>
        <p:nvSpPr>
          <p:cNvPr id="511" name="Google Shape;511;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value can be converted to a</a:t>
            </a:r>
            <a:r>
              <a:rPr lang="en" u="sng">
                <a:solidFill>
                  <a:schemeClr val="hlink"/>
                </a:solidFill>
                <a:hlinkClick r:id="rId3"/>
              </a:rPr>
              <a:t> string</a:t>
            </a:r>
            <a:r>
              <a:rPr lang="en"/>
              <a:t> using the (string) cast or the</a:t>
            </a:r>
            <a:r>
              <a:rPr lang="en" u="sng">
                <a:solidFill>
                  <a:schemeClr val="hlink"/>
                </a:solidFill>
                <a:hlinkClick r:id="rId4"/>
              </a:rPr>
              <a:t> strval()</a:t>
            </a:r>
            <a:r>
              <a:rPr lang="en"/>
              <a:t> function.</a:t>
            </a:r>
            <a:endParaRPr/>
          </a:p>
          <a:p>
            <a:pPr indent="-342900" lvl="0" marL="457200" rtl="0" algn="l">
              <a:spcBef>
                <a:spcPts val="0"/>
              </a:spcBef>
              <a:spcAft>
                <a:spcPts val="0"/>
              </a:spcAft>
              <a:buSzPts val="1800"/>
              <a:buChar char="➢"/>
            </a:pPr>
            <a:r>
              <a:rPr lang="en" u="sng">
                <a:solidFill>
                  <a:schemeClr val="hlink"/>
                </a:solidFill>
                <a:hlinkClick r:id="rId5"/>
              </a:rPr>
              <a:t> String</a:t>
            </a:r>
            <a:r>
              <a:rPr lang="en"/>
              <a:t> conversion is automatically done in the scope of an expression where a</a:t>
            </a:r>
            <a:r>
              <a:rPr lang="en" u="sng">
                <a:solidFill>
                  <a:schemeClr val="hlink"/>
                </a:solidFill>
                <a:hlinkClick r:id="rId6"/>
              </a:rPr>
              <a:t> string</a:t>
            </a:r>
            <a:r>
              <a:rPr lang="en"/>
              <a:t> is needed. </a:t>
            </a:r>
            <a:endParaRPr/>
          </a:p>
          <a:p>
            <a:pPr indent="-342900" lvl="0" marL="457200" rtl="0" algn="l">
              <a:spcBef>
                <a:spcPts val="0"/>
              </a:spcBef>
              <a:spcAft>
                <a:spcPts val="0"/>
              </a:spcAft>
              <a:buSzPts val="1800"/>
              <a:buChar char="➢"/>
            </a:pPr>
            <a:r>
              <a:rPr lang="en"/>
              <a:t>This happens when using the</a:t>
            </a:r>
            <a:r>
              <a:rPr lang="en" u="sng">
                <a:solidFill>
                  <a:schemeClr val="hlink"/>
                </a:solidFill>
                <a:hlinkClick r:id="rId7"/>
              </a:rPr>
              <a:t> echo</a:t>
            </a:r>
            <a:r>
              <a:rPr lang="en"/>
              <a:t> or</a:t>
            </a:r>
            <a:r>
              <a:rPr lang="en" u="sng">
                <a:solidFill>
                  <a:schemeClr val="hlink"/>
                </a:solidFill>
                <a:hlinkClick r:id="rId8"/>
              </a:rPr>
              <a:t> print</a:t>
            </a:r>
            <a:r>
              <a:rPr lang="en"/>
              <a:t> functions, or when a variable is compared to a</a:t>
            </a:r>
            <a:r>
              <a:rPr lang="en" u="sng">
                <a:solidFill>
                  <a:schemeClr val="hlink"/>
                </a:solidFill>
                <a:hlinkClick r:id="rId9"/>
              </a:rPr>
              <a:t> string</a:t>
            </a:r>
            <a:r>
              <a:rPr lang="en"/>
              <a:t>. </a:t>
            </a:r>
            <a:endParaRPr/>
          </a:p>
          <a:p>
            <a:pPr indent="-342900" lvl="0" marL="457200" rtl="0" algn="l">
              <a:spcBef>
                <a:spcPts val="0"/>
              </a:spcBef>
              <a:spcAft>
                <a:spcPts val="0"/>
              </a:spcAft>
              <a:buSzPts val="1800"/>
              <a:buChar char="➢"/>
            </a:pPr>
            <a:r>
              <a:rPr lang="en"/>
              <a:t>A</a:t>
            </a:r>
            <a:r>
              <a:rPr lang="en" u="sng">
                <a:solidFill>
                  <a:schemeClr val="hlink"/>
                </a:solidFill>
                <a:hlinkClick r:id="rId10"/>
              </a:rPr>
              <a:t> bool</a:t>
            </a:r>
            <a:r>
              <a:rPr lang="en" u="sng">
                <a:solidFill>
                  <a:schemeClr val="hlink"/>
                </a:solidFill>
                <a:hlinkClick r:id="rId11"/>
              </a:rPr>
              <a:t> true</a:t>
            </a:r>
            <a:r>
              <a:rPr lang="en"/>
              <a:t> value is converted to the</a:t>
            </a:r>
            <a:r>
              <a:rPr lang="en" u="sng">
                <a:solidFill>
                  <a:schemeClr val="hlink"/>
                </a:solidFill>
                <a:hlinkClick r:id="rId12"/>
              </a:rPr>
              <a:t> string</a:t>
            </a:r>
            <a:r>
              <a:rPr lang="en"/>
              <a:t> "1".</a:t>
            </a:r>
            <a:endParaRPr/>
          </a:p>
          <a:p>
            <a:pPr indent="-342900" lvl="0" marL="457200" rtl="0" algn="l">
              <a:spcBef>
                <a:spcPts val="0"/>
              </a:spcBef>
              <a:spcAft>
                <a:spcPts val="0"/>
              </a:spcAft>
              <a:buSzPts val="1800"/>
              <a:buChar char="➢"/>
            </a:pPr>
            <a:r>
              <a:rPr lang="en" u="sng">
                <a:solidFill>
                  <a:schemeClr val="hlink"/>
                </a:solidFill>
                <a:hlinkClick r:id="rId13"/>
              </a:rPr>
              <a:t> bool</a:t>
            </a:r>
            <a:r>
              <a:rPr lang="en" u="sng">
                <a:solidFill>
                  <a:schemeClr val="hlink"/>
                </a:solidFill>
                <a:hlinkClick r:id="rId14"/>
              </a:rPr>
              <a:t> false</a:t>
            </a:r>
            <a:r>
              <a:rPr lang="en"/>
              <a:t> is converted to "" (the empty string). </a:t>
            </a:r>
            <a:endParaRPr/>
          </a:p>
          <a:p>
            <a:pPr indent="-342900" lvl="0" marL="457200" rtl="0" algn="l">
              <a:spcBef>
                <a:spcPts val="0"/>
              </a:spcBef>
              <a:spcAft>
                <a:spcPts val="0"/>
              </a:spcAft>
              <a:buSzPts val="1800"/>
              <a:buChar char="➢"/>
            </a:pPr>
            <a:r>
              <a:rPr lang="en"/>
              <a:t>An</a:t>
            </a:r>
            <a:r>
              <a:rPr lang="en" u="sng">
                <a:solidFill>
                  <a:schemeClr val="hlink"/>
                </a:solidFill>
                <a:hlinkClick r:id="rId15"/>
              </a:rPr>
              <a:t> int</a:t>
            </a:r>
            <a:r>
              <a:rPr lang="en"/>
              <a:t> or</a:t>
            </a:r>
            <a:r>
              <a:rPr lang="en" u="sng">
                <a:solidFill>
                  <a:schemeClr val="hlink"/>
                </a:solidFill>
                <a:hlinkClick r:id="rId16"/>
              </a:rPr>
              <a:t> float</a:t>
            </a:r>
            <a:r>
              <a:rPr lang="en"/>
              <a:t> is converted to a</a:t>
            </a:r>
            <a:r>
              <a:rPr lang="en" u="sng">
                <a:solidFill>
                  <a:schemeClr val="hlink"/>
                </a:solidFill>
                <a:hlinkClick r:id="rId17"/>
              </a:rPr>
              <a:t> string</a:t>
            </a:r>
            <a:r>
              <a:rPr lang="en"/>
              <a:t> representing the number textually (including the exponent part for</a:t>
            </a:r>
            <a:r>
              <a:rPr lang="en" u="sng">
                <a:solidFill>
                  <a:schemeClr val="hlink"/>
                </a:solidFill>
                <a:hlinkClick r:id="rId18"/>
              </a:rPr>
              <a:t> float</a:t>
            </a:r>
            <a:r>
              <a:rPr lang="en"/>
              <a:t>s). </a:t>
            </a:r>
            <a:endParaRPr/>
          </a:p>
        </p:txBody>
      </p:sp>
      <p:sp>
        <p:nvSpPr>
          <p:cNvPr id="512" name="Google Shape;512;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18" name="Google Shape;518;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Array</a:t>
            </a:r>
            <a:r>
              <a:rPr lang="en"/>
              <a:t>s are always converted to the</a:t>
            </a:r>
            <a:r>
              <a:rPr lang="en" u="sng">
                <a:solidFill>
                  <a:schemeClr val="hlink"/>
                </a:solidFill>
                <a:hlinkClick r:id="rId4"/>
              </a:rPr>
              <a:t> string</a:t>
            </a:r>
            <a:r>
              <a:rPr lang="en"/>
              <a:t> "Array"</a:t>
            </a:r>
            <a:endParaRPr/>
          </a:p>
          <a:p>
            <a:pPr indent="-342900" lvl="0" marL="457200" rtl="0" algn="l">
              <a:spcBef>
                <a:spcPts val="0"/>
              </a:spcBef>
              <a:spcAft>
                <a:spcPts val="0"/>
              </a:spcAft>
              <a:buSzPts val="1800"/>
              <a:buChar char="➢"/>
            </a:pPr>
            <a:r>
              <a:rPr lang="en"/>
              <a:t>In order to convert</a:t>
            </a:r>
            <a:r>
              <a:rPr lang="en" u="sng">
                <a:solidFill>
                  <a:schemeClr val="hlink"/>
                </a:solidFill>
                <a:hlinkClick r:id="rId5"/>
              </a:rPr>
              <a:t> object</a:t>
            </a:r>
            <a:r>
              <a:rPr lang="en"/>
              <a:t>s to</a:t>
            </a:r>
            <a:r>
              <a:rPr lang="en" u="sng">
                <a:solidFill>
                  <a:schemeClr val="hlink"/>
                </a:solidFill>
                <a:hlinkClick r:id="rId6"/>
              </a:rPr>
              <a:t> string</a:t>
            </a:r>
            <a:r>
              <a:rPr lang="en"/>
              <a:t>, the magic method</a:t>
            </a:r>
            <a:r>
              <a:rPr lang="en" u="sng">
                <a:solidFill>
                  <a:schemeClr val="hlink"/>
                </a:solidFill>
                <a:hlinkClick r:id="rId7"/>
              </a:rPr>
              <a:t> __toString</a:t>
            </a:r>
            <a:r>
              <a:rPr lang="en"/>
              <a:t> must be used. </a:t>
            </a:r>
            <a:endParaRPr/>
          </a:p>
          <a:p>
            <a:pPr indent="-342900" lvl="0" marL="457200" rtl="0" algn="l">
              <a:spcBef>
                <a:spcPts val="0"/>
              </a:spcBef>
              <a:spcAft>
                <a:spcPts val="0"/>
              </a:spcAft>
              <a:buSzPts val="1800"/>
              <a:buChar char="➢"/>
            </a:pPr>
            <a:r>
              <a:rPr lang="en" u="sng">
                <a:solidFill>
                  <a:schemeClr val="hlink"/>
                </a:solidFill>
                <a:hlinkClick r:id="rId8"/>
              </a:rPr>
              <a:t>Resource</a:t>
            </a:r>
            <a:r>
              <a:rPr lang="en"/>
              <a:t>s are always converted to</a:t>
            </a:r>
            <a:r>
              <a:rPr lang="en" u="sng">
                <a:solidFill>
                  <a:schemeClr val="hlink"/>
                </a:solidFill>
                <a:hlinkClick r:id="rId9"/>
              </a:rPr>
              <a:t> string</a:t>
            </a:r>
            <a:r>
              <a:rPr lang="en"/>
              <a:t>s with the structure "Resource id #1", where 1 is the resource number assigned to the</a:t>
            </a:r>
            <a:r>
              <a:rPr lang="en" u="sng">
                <a:solidFill>
                  <a:schemeClr val="hlink"/>
                </a:solidFill>
                <a:hlinkClick r:id="rId10"/>
              </a:rPr>
              <a:t> resource</a:t>
            </a:r>
            <a:r>
              <a:rPr lang="en"/>
              <a:t> by PHP at runtime. </a:t>
            </a:r>
            <a:endParaRPr/>
          </a:p>
          <a:p>
            <a:pPr indent="-342900" lvl="0" marL="457200" rtl="0" algn="l">
              <a:spcBef>
                <a:spcPts val="0"/>
              </a:spcBef>
              <a:spcAft>
                <a:spcPts val="0"/>
              </a:spcAft>
              <a:buSzPts val="1800"/>
              <a:buChar char="➢"/>
            </a:pPr>
            <a:r>
              <a:rPr lang="en" u="sng">
                <a:solidFill>
                  <a:schemeClr val="hlink"/>
                </a:solidFill>
                <a:hlinkClick r:id="rId11"/>
              </a:rPr>
              <a:t>null</a:t>
            </a:r>
            <a:r>
              <a:rPr lang="en"/>
              <a:t> is always converted to an empty string. </a:t>
            </a:r>
            <a:endParaRPr/>
          </a:p>
        </p:txBody>
      </p:sp>
      <p:sp>
        <p:nvSpPr>
          <p:cNvPr id="519" name="Google Shape;519;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casting to string</a:t>
            </a:r>
            <a:endParaRPr/>
          </a:p>
        </p:txBody>
      </p:sp>
      <p:sp>
        <p:nvSpPr>
          <p:cNvPr id="525" name="Google Shape;525;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$x = 9;</a:t>
            </a:r>
            <a:endParaRPr sz="1600"/>
          </a:p>
          <a:p>
            <a:pPr indent="0" lvl="0" marL="0" rtl="0" algn="l">
              <a:spcBef>
                <a:spcPts val="1600"/>
              </a:spcBef>
              <a:spcAft>
                <a:spcPts val="0"/>
              </a:spcAft>
              <a:buNone/>
            </a:pPr>
            <a:r>
              <a:rPr lang="en" sz="1600"/>
              <a:t>$y = true;</a:t>
            </a:r>
            <a:endParaRPr sz="1600"/>
          </a:p>
          <a:p>
            <a:pPr indent="0" lvl="0" marL="0" rtl="0" algn="l">
              <a:spcBef>
                <a:spcPts val="1600"/>
              </a:spcBef>
              <a:spcAft>
                <a:spcPts val="0"/>
              </a:spcAft>
              <a:buNone/>
            </a:pPr>
            <a:r>
              <a:rPr lang="en" sz="1600"/>
              <a:t>$z = null;</a:t>
            </a:r>
            <a:endParaRPr sz="1600"/>
          </a:p>
          <a:p>
            <a:pPr indent="0" lvl="0" marL="0" rtl="0" algn="l">
              <a:spcBef>
                <a:spcPts val="1600"/>
              </a:spcBef>
              <a:spcAft>
                <a:spcPts val="0"/>
              </a:spcAft>
              <a:buNone/>
            </a:pPr>
            <a:r>
              <a:rPr lang="en" sz="1600"/>
              <a:t>$f  = 8.9;</a:t>
            </a:r>
            <a:endParaRPr sz="1600"/>
          </a:p>
          <a:p>
            <a:pPr indent="0" lvl="0" marL="0" rtl="0" algn="l">
              <a:spcBef>
                <a:spcPts val="1600"/>
              </a:spcBef>
              <a:spcAft>
                <a:spcPts val="0"/>
              </a:spcAft>
              <a:buNone/>
            </a:pPr>
            <a:r>
              <a:rPr lang="en" sz="1600"/>
              <a:t>echo "Casting to string ".(string)$x."\n";</a:t>
            </a:r>
            <a:endParaRPr sz="1600"/>
          </a:p>
          <a:p>
            <a:pPr indent="0" lvl="0" marL="0" rtl="0" algn="l">
              <a:spcBef>
                <a:spcPts val="1600"/>
              </a:spcBef>
              <a:spcAft>
                <a:spcPts val="0"/>
              </a:spcAft>
              <a:buNone/>
            </a:pPr>
            <a:r>
              <a:rPr lang="en" sz="1600"/>
              <a:t>echo "Casting to string ".(string)$y."\n";</a:t>
            </a:r>
            <a:endParaRPr sz="1600"/>
          </a:p>
          <a:p>
            <a:pPr indent="0" lvl="0" marL="0" rtl="0" algn="l">
              <a:spcBef>
                <a:spcPts val="1600"/>
              </a:spcBef>
              <a:spcAft>
                <a:spcPts val="0"/>
              </a:spcAft>
              <a:buNone/>
            </a:pPr>
            <a:r>
              <a:rPr lang="en" sz="1600"/>
              <a:t>echo "Casting to string ".(string)$z."\n";</a:t>
            </a:r>
            <a:endParaRPr sz="1600"/>
          </a:p>
          <a:p>
            <a:pPr indent="0" lvl="0" marL="0" rtl="0" algn="l">
              <a:spcBef>
                <a:spcPts val="1600"/>
              </a:spcBef>
              <a:spcAft>
                <a:spcPts val="0"/>
              </a:spcAft>
              <a:buNone/>
            </a:pPr>
            <a:r>
              <a:rPr lang="en" sz="1600"/>
              <a:t>echo "Casting to string ".(string)$f."\n";</a:t>
            </a:r>
            <a:endParaRPr sz="1600"/>
          </a:p>
          <a:p>
            <a:pPr indent="0" lvl="0" marL="0" rtl="0" algn="l">
              <a:spcBef>
                <a:spcPts val="1600"/>
              </a:spcBef>
              <a:spcAft>
                <a:spcPts val="1600"/>
              </a:spcAft>
              <a:buNone/>
            </a:pPr>
            <a:r>
              <a:t/>
            </a:r>
            <a:endParaRPr sz="1600"/>
          </a:p>
        </p:txBody>
      </p:sp>
      <p:pic>
        <p:nvPicPr>
          <p:cNvPr id="526" name="Google Shape;526;p79"/>
          <p:cNvPicPr preferRelativeResize="0"/>
          <p:nvPr/>
        </p:nvPicPr>
        <p:blipFill>
          <a:blip r:embed="rId3">
            <a:alphaModFix/>
          </a:blip>
          <a:stretch>
            <a:fillRect/>
          </a:stretch>
        </p:blipFill>
        <p:spPr>
          <a:xfrm>
            <a:off x="4572000" y="1935925"/>
            <a:ext cx="4443575" cy="1820575"/>
          </a:xfrm>
          <a:prstGeom prst="rect">
            <a:avLst/>
          </a:prstGeom>
          <a:noFill/>
          <a:ln>
            <a:noFill/>
          </a:ln>
        </p:spPr>
      </p:pic>
      <p:sp>
        <p:nvSpPr>
          <p:cNvPr id="527" name="Google Shape;52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endParaRPr/>
          </a:p>
        </p:txBody>
      </p:sp>
      <p:sp>
        <p:nvSpPr>
          <p:cNvPr id="533" name="Google Shape;53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3"/>
              </a:rPr>
              <a:t>Arithmetic</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4"/>
              </a:rPr>
              <a:t>Increment and Decrement</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5"/>
              </a:rPr>
              <a:t>Assignment</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6"/>
              </a:rPr>
              <a:t>Bitwise</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7"/>
              </a:rPr>
              <a:t>Comparison</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8"/>
              </a:rPr>
              <a:t>Error Control</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9"/>
              </a:rPr>
              <a:t>Execution</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10"/>
              </a:rPr>
              <a:t>Logic</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11"/>
              </a:rPr>
              <a:t>String</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12"/>
              </a:rPr>
              <a:t>Array</a:t>
            </a:r>
            <a:endParaRPr sz="1600" u="sng">
              <a:solidFill>
                <a:schemeClr val="hlink"/>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 sz="1600" u="sng">
                <a:solidFill>
                  <a:schemeClr val="hlink"/>
                </a:solidFill>
                <a:latin typeface="Arial"/>
                <a:ea typeface="Arial"/>
                <a:cs typeface="Arial"/>
                <a:sym typeface="Arial"/>
                <a:hlinkClick r:id="rId13"/>
              </a:rPr>
              <a:t>Type</a:t>
            </a:r>
            <a:endParaRPr sz="1600" u="sng">
              <a:solidFill>
                <a:schemeClr val="hlink"/>
              </a:solidFill>
              <a:latin typeface="Arial"/>
              <a:ea typeface="Arial"/>
              <a:cs typeface="Arial"/>
              <a:sym typeface="Arial"/>
            </a:endParaRPr>
          </a:p>
          <a:p>
            <a:pPr indent="0" lvl="0" marL="0" rtl="0" algn="l">
              <a:spcBef>
                <a:spcPts val="1200"/>
              </a:spcBef>
              <a:spcAft>
                <a:spcPts val="1600"/>
              </a:spcAft>
              <a:buNone/>
            </a:pPr>
            <a:r>
              <a:t/>
            </a:r>
            <a:endParaRPr/>
          </a:p>
        </p:txBody>
      </p:sp>
      <p:sp>
        <p:nvSpPr>
          <p:cNvPr id="534" name="Google Shape;534;p80"/>
          <p:cNvSpPr txBox="1"/>
          <p:nvPr/>
        </p:nvSpPr>
        <p:spPr>
          <a:xfrm>
            <a:off x="5027900" y="1242525"/>
            <a:ext cx="3164100" cy="2124000"/>
          </a:xfrm>
          <a:prstGeom prst="rect">
            <a:avLst/>
          </a:prstGeom>
          <a:noFill/>
          <a:ln cap="flat" cmpd="sng" w="9525">
            <a:solidFill>
              <a:srgbClr val="0000B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An operator is something that takes one or more values (or expressions, in programming jargon) and yields another value (so that the construction itself becomes an expression). </a:t>
            </a:r>
            <a:endParaRPr sz="1800">
              <a:solidFill>
                <a:schemeClr val="dk1"/>
              </a:solidFill>
              <a:latin typeface="Proxima Nova"/>
              <a:ea typeface="Proxima Nova"/>
              <a:cs typeface="Proxima Nova"/>
              <a:sym typeface="Proxima Nova"/>
            </a:endParaRPr>
          </a:p>
        </p:txBody>
      </p:sp>
      <p:sp>
        <p:nvSpPr>
          <p:cNvPr id="535" name="Google Shape;535;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541" name="Google Shape;541;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Operators can be grouped according to the number of values they take. </a:t>
            </a:r>
            <a:endParaRPr/>
          </a:p>
          <a:p>
            <a:pPr indent="-361950" lvl="0" marL="457200" marR="0" rtl="0" algn="just">
              <a:lnSpc>
                <a:spcPct val="100000"/>
              </a:lnSpc>
              <a:spcBef>
                <a:spcPts val="0"/>
              </a:spcBef>
              <a:spcAft>
                <a:spcPts val="0"/>
              </a:spcAft>
              <a:buSzPts val="2100"/>
              <a:buChar char="➢"/>
            </a:pPr>
            <a:r>
              <a:rPr lang="en" sz="2100"/>
              <a:t>Unary operators take only one value, for example ! (the</a:t>
            </a:r>
            <a:r>
              <a:rPr lang="en" sz="2100">
                <a:uFill>
                  <a:noFill/>
                </a:uFill>
                <a:hlinkClick r:id="rId3"/>
              </a:rPr>
              <a:t> logical not operator</a:t>
            </a:r>
            <a:r>
              <a:rPr lang="en" sz="2100"/>
              <a:t>) or ++ (the</a:t>
            </a:r>
            <a:r>
              <a:rPr lang="en" sz="2100">
                <a:uFill>
                  <a:noFill/>
                </a:uFill>
                <a:hlinkClick r:id="rId4"/>
              </a:rPr>
              <a:t> increment operator</a:t>
            </a:r>
            <a:r>
              <a:rPr lang="en" sz="2100"/>
              <a:t>). </a:t>
            </a:r>
            <a:endParaRPr sz="2100"/>
          </a:p>
          <a:p>
            <a:pPr indent="-361950" lvl="0" marL="457200" marR="0" rtl="0" algn="just">
              <a:lnSpc>
                <a:spcPct val="100000"/>
              </a:lnSpc>
              <a:spcBef>
                <a:spcPts val="0"/>
              </a:spcBef>
              <a:spcAft>
                <a:spcPts val="0"/>
              </a:spcAft>
              <a:buSzPts val="2100"/>
              <a:buChar char="➢"/>
            </a:pPr>
            <a:r>
              <a:rPr lang="en" sz="2100"/>
              <a:t>Binary operators take two values, such as the familiar</a:t>
            </a:r>
            <a:r>
              <a:rPr lang="en" sz="2100">
                <a:uFill>
                  <a:noFill/>
                </a:uFill>
                <a:hlinkClick r:id="rId5"/>
              </a:rPr>
              <a:t> arithmetical operators</a:t>
            </a:r>
            <a:r>
              <a:rPr lang="en" sz="2100"/>
              <a:t> + (plus) and - (minus), and the majority of PHP operators fall into this category. </a:t>
            </a:r>
            <a:endParaRPr sz="2100"/>
          </a:p>
          <a:p>
            <a:pPr indent="-361950" lvl="0" marL="457200" marR="0" rtl="0" algn="just">
              <a:lnSpc>
                <a:spcPct val="100000"/>
              </a:lnSpc>
              <a:spcBef>
                <a:spcPts val="0"/>
              </a:spcBef>
              <a:spcAft>
                <a:spcPts val="0"/>
              </a:spcAft>
              <a:buSzPts val="2100"/>
              <a:buChar char="➢"/>
            </a:pPr>
            <a:r>
              <a:rPr lang="en" sz="2100"/>
              <a:t>Finally, there is a single</a:t>
            </a:r>
            <a:r>
              <a:rPr lang="en" sz="2100">
                <a:uFill>
                  <a:noFill/>
                </a:uFill>
                <a:hlinkClick r:id="rId6"/>
              </a:rPr>
              <a:t> ternary operator</a:t>
            </a:r>
            <a:r>
              <a:rPr lang="en" sz="2100"/>
              <a:t>, ? :, which takes three values; this is usually referred to simply as "the ternary operator" (although it could perhaps more properly be called the conditional operator). </a:t>
            </a:r>
            <a:endParaRPr sz="2100"/>
          </a:p>
        </p:txBody>
      </p:sp>
      <p:sp>
        <p:nvSpPr>
          <p:cNvPr id="542" name="Google Shape;542;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Arithmetic Operator</a:t>
            </a:r>
            <a:endParaRPr/>
          </a:p>
        </p:txBody>
      </p:sp>
      <p:pic>
        <p:nvPicPr>
          <p:cNvPr id="548" name="Google Shape;548;p82"/>
          <p:cNvPicPr preferRelativeResize="0"/>
          <p:nvPr/>
        </p:nvPicPr>
        <p:blipFill>
          <a:blip r:embed="rId3">
            <a:alphaModFix/>
          </a:blip>
          <a:stretch>
            <a:fillRect/>
          </a:stretch>
        </p:blipFill>
        <p:spPr>
          <a:xfrm>
            <a:off x="489400" y="1017725"/>
            <a:ext cx="7962900" cy="3845575"/>
          </a:xfrm>
          <a:prstGeom prst="rect">
            <a:avLst/>
          </a:prstGeom>
          <a:noFill/>
          <a:ln>
            <a:noFill/>
          </a:ln>
        </p:spPr>
      </p:pic>
      <p:sp>
        <p:nvSpPr>
          <p:cNvPr id="549" name="Google Shape;549;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Arithmetic operators example</a:t>
            </a:r>
            <a:endParaRPr sz="2200"/>
          </a:p>
        </p:txBody>
      </p:sp>
      <p:sp>
        <p:nvSpPr>
          <p:cNvPr id="555" name="Google Shape;555;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$x = 9;</a:t>
            </a:r>
            <a:endParaRPr sz="1200"/>
          </a:p>
          <a:p>
            <a:pPr indent="0" lvl="0" marL="0" rtl="0" algn="l">
              <a:spcBef>
                <a:spcPts val="1600"/>
              </a:spcBef>
              <a:spcAft>
                <a:spcPts val="0"/>
              </a:spcAft>
              <a:buNone/>
            </a:pPr>
            <a:r>
              <a:rPr lang="en" sz="1200"/>
              <a:t>$y = 4;</a:t>
            </a:r>
            <a:endParaRPr sz="1200"/>
          </a:p>
          <a:p>
            <a:pPr indent="0" lvl="0" marL="0" rtl="0" algn="l">
              <a:spcBef>
                <a:spcPts val="1600"/>
              </a:spcBef>
              <a:spcAft>
                <a:spcPts val="0"/>
              </a:spcAft>
              <a:buNone/>
            </a:pPr>
            <a:r>
              <a:rPr lang="en" sz="1200"/>
              <a:t>echo "Arithmetic operators \n";</a:t>
            </a:r>
            <a:endParaRPr sz="1200"/>
          </a:p>
          <a:p>
            <a:pPr indent="0" lvl="0" marL="0" rtl="0" algn="l">
              <a:spcBef>
                <a:spcPts val="1600"/>
              </a:spcBef>
              <a:spcAft>
                <a:spcPts val="0"/>
              </a:spcAft>
              <a:buNone/>
            </a:pPr>
            <a:r>
              <a:rPr lang="en" sz="1200"/>
              <a:t>echo "$x + $y = ".($x + $y)."\n";</a:t>
            </a:r>
            <a:endParaRPr sz="1200"/>
          </a:p>
          <a:p>
            <a:pPr indent="0" lvl="0" marL="0" rtl="0" algn="l">
              <a:spcBef>
                <a:spcPts val="1600"/>
              </a:spcBef>
              <a:spcAft>
                <a:spcPts val="0"/>
              </a:spcAft>
              <a:buNone/>
            </a:pPr>
            <a:r>
              <a:rPr lang="en" sz="1200"/>
              <a:t>echo "$x - $y = ".($x - $y)."\n";</a:t>
            </a:r>
            <a:endParaRPr sz="1200"/>
          </a:p>
          <a:p>
            <a:pPr indent="0" lvl="0" marL="0" rtl="0" algn="l">
              <a:spcBef>
                <a:spcPts val="1600"/>
              </a:spcBef>
              <a:spcAft>
                <a:spcPts val="0"/>
              </a:spcAft>
              <a:buNone/>
            </a:pPr>
            <a:r>
              <a:rPr lang="en" sz="1200"/>
              <a:t>echo "$x / $y = ".($x / $y)."\n";</a:t>
            </a:r>
            <a:endParaRPr sz="1200"/>
          </a:p>
          <a:p>
            <a:pPr indent="0" lvl="0" marL="0" rtl="0" algn="l">
              <a:spcBef>
                <a:spcPts val="1600"/>
              </a:spcBef>
              <a:spcAft>
                <a:spcPts val="0"/>
              </a:spcAft>
              <a:buNone/>
            </a:pPr>
            <a:r>
              <a:rPr lang="en" sz="1200"/>
              <a:t>echo "$x * $y = ".($x * $y)."\n";</a:t>
            </a:r>
            <a:endParaRPr sz="1200"/>
          </a:p>
          <a:p>
            <a:pPr indent="0" lvl="0" marL="0" rtl="0" algn="l">
              <a:spcBef>
                <a:spcPts val="1600"/>
              </a:spcBef>
              <a:spcAft>
                <a:spcPts val="0"/>
              </a:spcAft>
              <a:buNone/>
            </a:pPr>
            <a:r>
              <a:rPr lang="en" sz="1200"/>
              <a:t>echo "$x % $y = ".($x % $y)."\n";</a:t>
            </a:r>
            <a:endParaRPr sz="1200"/>
          </a:p>
          <a:p>
            <a:pPr indent="0" lvl="0" marL="0" rtl="0" algn="l">
              <a:spcBef>
                <a:spcPts val="1600"/>
              </a:spcBef>
              <a:spcAft>
                <a:spcPts val="0"/>
              </a:spcAft>
              <a:buNone/>
            </a:pPr>
            <a:r>
              <a:rPr lang="en" sz="1200"/>
              <a:t>echo "$x**2  = ".($x**2)."\n";</a:t>
            </a:r>
            <a:endParaRPr sz="1200"/>
          </a:p>
          <a:p>
            <a:pPr indent="0" lvl="0" marL="0" rtl="0" algn="l">
              <a:spcBef>
                <a:spcPts val="1600"/>
              </a:spcBef>
              <a:spcAft>
                <a:spcPts val="1600"/>
              </a:spcAft>
              <a:buNone/>
            </a:pPr>
            <a:r>
              <a:t/>
            </a:r>
            <a:endParaRPr sz="1200"/>
          </a:p>
        </p:txBody>
      </p:sp>
      <p:pic>
        <p:nvPicPr>
          <p:cNvPr id="556" name="Google Shape;556;p83"/>
          <p:cNvPicPr preferRelativeResize="0"/>
          <p:nvPr/>
        </p:nvPicPr>
        <p:blipFill>
          <a:blip r:embed="rId3">
            <a:alphaModFix/>
          </a:blip>
          <a:stretch>
            <a:fillRect/>
          </a:stretch>
        </p:blipFill>
        <p:spPr>
          <a:xfrm>
            <a:off x="4464475" y="1581200"/>
            <a:ext cx="4189925" cy="2883250"/>
          </a:xfrm>
          <a:prstGeom prst="rect">
            <a:avLst/>
          </a:prstGeom>
          <a:noFill/>
          <a:ln>
            <a:noFill/>
          </a:ln>
        </p:spPr>
      </p:pic>
      <p:sp>
        <p:nvSpPr>
          <p:cNvPr id="557" name="Google Shape;557;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 when you visit </a:t>
            </a:r>
            <a:r>
              <a:rPr lang="en"/>
              <a:t>website</a:t>
            </a:r>
            <a:endParaRPr/>
          </a:p>
        </p:txBody>
      </p:sp>
      <p:pic>
        <p:nvPicPr>
          <p:cNvPr id="143" name="Google Shape;143;p30"/>
          <p:cNvPicPr preferRelativeResize="0"/>
          <p:nvPr/>
        </p:nvPicPr>
        <p:blipFill rotWithShape="1">
          <a:blip r:embed="rId3">
            <a:alphaModFix/>
          </a:blip>
          <a:srcRect b="0" l="0" r="10873" t="0"/>
          <a:stretch/>
        </p:blipFill>
        <p:spPr>
          <a:xfrm>
            <a:off x="311700" y="1358125"/>
            <a:ext cx="1387000" cy="1320200"/>
          </a:xfrm>
          <a:prstGeom prst="rect">
            <a:avLst/>
          </a:prstGeom>
          <a:noFill/>
          <a:ln>
            <a:noFill/>
          </a:ln>
        </p:spPr>
      </p:pic>
      <p:sp>
        <p:nvSpPr>
          <p:cNvPr id="144" name="Google Shape;144;p30"/>
          <p:cNvSpPr/>
          <p:nvPr/>
        </p:nvSpPr>
        <p:spPr>
          <a:xfrm>
            <a:off x="2470600" y="1863800"/>
            <a:ext cx="1560300" cy="8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Server</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(Hardware)</a:t>
            </a:r>
            <a:endParaRPr>
              <a:latin typeface="Proxima Nova"/>
              <a:ea typeface="Proxima Nova"/>
              <a:cs typeface="Proxima Nova"/>
              <a:sym typeface="Proxima Nova"/>
            </a:endParaRPr>
          </a:p>
        </p:txBody>
      </p:sp>
      <p:sp>
        <p:nvSpPr>
          <p:cNvPr id="145" name="Google Shape;145;p30"/>
          <p:cNvSpPr/>
          <p:nvPr/>
        </p:nvSpPr>
        <p:spPr>
          <a:xfrm>
            <a:off x="4920225" y="1863800"/>
            <a:ext cx="1870500" cy="8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Web /server</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t>
            </a:r>
            <a:r>
              <a:rPr lang="en">
                <a:latin typeface="Proxima Nova"/>
                <a:ea typeface="Proxima Nova"/>
                <a:cs typeface="Proxima Nova"/>
                <a:sym typeface="Proxima Nova"/>
              </a:rPr>
              <a:t>Apache</a:t>
            </a:r>
            <a:r>
              <a:rPr lang="en">
                <a:latin typeface="Proxima Nova"/>
                <a:ea typeface="Proxima Nova"/>
                <a:cs typeface="Proxima Nova"/>
                <a:sym typeface="Proxima Nova"/>
              </a:rPr>
              <a:t>, Nginx, IIS)</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Software</a:t>
            </a:r>
            <a:endParaRPr>
              <a:latin typeface="Proxima Nova"/>
              <a:ea typeface="Proxima Nova"/>
              <a:cs typeface="Proxima Nova"/>
              <a:sym typeface="Proxima Nova"/>
            </a:endParaRPr>
          </a:p>
        </p:txBody>
      </p:sp>
      <p:grpSp>
        <p:nvGrpSpPr>
          <p:cNvPr id="146" name="Google Shape;146;p30"/>
          <p:cNvGrpSpPr/>
          <p:nvPr/>
        </p:nvGrpSpPr>
        <p:grpSpPr>
          <a:xfrm>
            <a:off x="7235513" y="1758031"/>
            <a:ext cx="1332314" cy="1174824"/>
            <a:chOff x="2820225" y="891450"/>
            <a:chExt cx="3175200" cy="3175200"/>
          </a:xfrm>
        </p:grpSpPr>
        <p:sp>
          <p:nvSpPr>
            <p:cNvPr id="147" name="Google Shape;147;p30"/>
            <p:cNvSpPr/>
            <p:nvPr/>
          </p:nvSpPr>
          <p:spPr>
            <a:xfrm rot="10800000">
              <a:off x="2820225" y="891450"/>
              <a:ext cx="3175200" cy="3175200"/>
            </a:xfrm>
            <a:prstGeom prst="blockArc">
              <a:avLst>
                <a:gd fmla="val 5399801" name="adj1"/>
                <a:gd fmla="val 3012680" name="adj2"/>
                <a:gd fmla="val 6939" name="adj3"/>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p:nvPr/>
          </p:nvSpPr>
          <p:spPr>
            <a:xfrm rot="10800000">
              <a:off x="3175023" y="1179900"/>
              <a:ext cx="450600" cy="450600"/>
            </a:xfrm>
            <a:prstGeom prst="rtTriangle">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30"/>
          <p:cNvSpPr/>
          <p:nvPr/>
        </p:nvSpPr>
        <p:spPr>
          <a:xfrm>
            <a:off x="4055100" y="1960975"/>
            <a:ext cx="8814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0" name="Google Shape;150;p30"/>
          <p:cNvSpPr/>
          <p:nvPr/>
        </p:nvSpPr>
        <p:spPr>
          <a:xfrm>
            <a:off x="1589200" y="1938725"/>
            <a:ext cx="8814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1" name="Google Shape;151;p30"/>
          <p:cNvSpPr/>
          <p:nvPr/>
        </p:nvSpPr>
        <p:spPr>
          <a:xfrm>
            <a:off x="6793150" y="1884775"/>
            <a:ext cx="5793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2" name="Google Shape;152;p30"/>
          <p:cNvSpPr/>
          <p:nvPr/>
        </p:nvSpPr>
        <p:spPr>
          <a:xfrm rot="10800000">
            <a:off x="6793150" y="2111250"/>
            <a:ext cx="5793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3" name="Google Shape;153;p30"/>
          <p:cNvSpPr/>
          <p:nvPr/>
        </p:nvSpPr>
        <p:spPr>
          <a:xfrm rot="10800000">
            <a:off x="4034863" y="2111250"/>
            <a:ext cx="8814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4" name="Google Shape;154;p30"/>
          <p:cNvSpPr/>
          <p:nvPr/>
        </p:nvSpPr>
        <p:spPr>
          <a:xfrm rot="-10797660">
            <a:off x="1589147" y="2091131"/>
            <a:ext cx="881400" cy="1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5" name="Google Shape;155;p30"/>
          <p:cNvSpPr txBox="1"/>
          <p:nvPr/>
        </p:nvSpPr>
        <p:spPr>
          <a:xfrm>
            <a:off x="7455175" y="3091875"/>
            <a:ext cx="1719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Find index.php, process and return result</a:t>
            </a:r>
            <a:endParaRPr sz="1800">
              <a:solidFill>
                <a:schemeClr val="accent3"/>
              </a:solidFill>
              <a:latin typeface="Proxima Nova"/>
              <a:ea typeface="Proxima Nova"/>
              <a:cs typeface="Proxima Nova"/>
              <a:sym typeface="Proxima Nova"/>
            </a:endParaRPr>
          </a:p>
        </p:txBody>
      </p:sp>
      <p:sp>
        <p:nvSpPr>
          <p:cNvPr id="156" name="Google Shape;156;p30"/>
          <p:cNvSpPr txBox="1"/>
          <p:nvPr/>
        </p:nvSpPr>
        <p:spPr>
          <a:xfrm>
            <a:off x="638275" y="2888225"/>
            <a:ext cx="72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404</a:t>
            </a:r>
            <a:endParaRPr sz="1800">
              <a:solidFill>
                <a:schemeClr val="accent3"/>
              </a:solidFill>
              <a:latin typeface="Proxima Nova"/>
              <a:ea typeface="Proxima Nova"/>
              <a:cs typeface="Proxima Nova"/>
              <a:sym typeface="Proxima Nova"/>
            </a:endParaRPr>
          </a:p>
        </p:txBody>
      </p:sp>
      <p:sp>
        <p:nvSpPr>
          <p:cNvPr id="157" name="Google Shape;15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Increment/Decrement operators</a:t>
            </a:r>
            <a:endParaRPr/>
          </a:p>
        </p:txBody>
      </p:sp>
      <p:sp>
        <p:nvSpPr>
          <p:cNvPr id="563" name="Google Shape;563;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4" name="Google Shape;564;p84"/>
          <p:cNvPicPr preferRelativeResize="0"/>
          <p:nvPr/>
        </p:nvPicPr>
        <p:blipFill>
          <a:blip r:embed="rId3">
            <a:alphaModFix/>
          </a:blip>
          <a:stretch>
            <a:fillRect/>
          </a:stretch>
        </p:blipFill>
        <p:spPr>
          <a:xfrm>
            <a:off x="619125" y="1619250"/>
            <a:ext cx="7905750" cy="1905000"/>
          </a:xfrm>
          <a:prstGeom prst="rect">
            <a:avLst/>
          </a:prstGeom>
          <a:noFill/>
          <a:ln>
            <a:noFill/>
          </a:ln>
        </p:spPr>
      </p:pic>
      <p:sp>
        <p:nvSpPr>
          <p:cNvPr id="565" name="Google Shape;565;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Increment/Decrement operators example</a:t>
            </a:r>
            <a:endParaRPr/>
          </a:p>
        </p:txBody>
      </p:sp>
      <p:sp>
        <p:nvSpPr>
          <p:cNvPr id="571" name="Google Shape;571;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mfortaa"/>
                <a:ea typeface="Comfortaa"/>
                <a:cs typeface="Comfortaa"/>
                <a:sym typeface="Comfortaa"/>
              </a:rPr>
              <a:t>$x = 9;</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"Post Increment \n";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"$x++  = ".($x++)."\n";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$x = 9;</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"Pre Increment \n";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"++$x  = ".(++$x)."\n";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$x = 9;</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"Post Decrement \n";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"$x--  = ".($x--)."\n";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$x = 9;</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"Pre Decrement \n";</a:t>
            </a:r>
            <a:endParaRPr>
              <a:latin typeface="Comfortaa"/>
              <a:ea typeface="Comfortaa"/>
              <a:cs typeface="Comfortaa"/>
              <a:sym typeface="Comfortaa"/>
            </a:endParaRPr>
          </a:p>
          <a:p>
            <a:pPr indent="0" lvl="0" marL="0" rtl="0" algn="l">
              <a:lnSpc>
                <a:spcPct val="100000"/>
              </a:lnSpc>
              <a:spcBef>
                <a:spcPts val="0"/>
              </a:spcBef>
              <a:spcAft>
                <a:spcPts val="0"/>
              </a:spcAft>
              <a:buNone/>
            </a:pPr>
            <a:r>
              <a:rPr lang="en">
                <a:latin typeface="Comfortaa"/>
                <a:ea typeface="Comfortaa"/>
                <a:cs typeface="Comfortaa"/>
                <a:sym typeface="Comfortaa"/>
              </a:rPr>
              <a:t>echo "--$x  = ".(--$x)."\n";</a:t>
            </a:r>
            <a:endParaRPr>
              <a:latin typeface="Comfortaa"/>
              <a:ea typeface="Comfortaa"/>
              <a:cs typeface="Comfortaa"/>
              <a:sym typeface="Comfortaa"/>
            </a:endParaRPr>
          </a:p>
          <a:p>
            <a:pPr indent="0" lvl="0" marL="0" rtl="0" algn="l">
              <a:lnSpc>
                <a:spcPct val="100000"/>
              </a:lnSpc>
              <a:spcBef>
                <a:spcPts val="0"/>
              </a:spcBef>
              <a:spcAft>
                <a:spcPts val="0"/>
              </a:spcAft>
              <a:buNone/>
            </a:pPr>
            <a:r>
              <a:t/>
            </a:r>
            <a:endParaRPr sz="600">
              <a:latin typeface="Comfortaa"/>
              <a:ea typeface="Comfortaa"/>
              <a:cs typeface="Comfortaa"/>
              <a:sym typeface="Comfortaa"/>
            </a:endParaRPr>
          </a:p>
        </p:txBody>
      </p:sp>
      <p:pic>
        <p:nvPicPr>
          <p:cNvPr id="572" name="Google Shape;572;p85"/>
          <p:cNvPicPr preferRelativeResize="0"/>
          <p:nvPr/>
        </p:nvPicPr>
        <p:blipFill>
          <a:blip r:embed="rId3">
            <a:alphaModFix/>
          </a:blip>
          <a:stretch>
            <a:fillRect/>
          </a:stretch>
        </p:blipFill>
        <p:spPr>
          <a:xfrm>
            <a:off x="5042350" y="1589275"/>
            <a:ext cx="3567050" cy="2759575"/>
          </a:xfrm>
          <a:prstGeom prst="rect">
            <a:avLst/>
          </a:prstGeom>
          <a:noFill/>
          <a:ln>
            <a:noFill/>
          </a:ln>
        </p:spPr>
      </p:pic>
      <p:sp>
        <p:nvSpPr>
          <p:cNvPr id="573" name="Google Shape;573;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Assignment</a:t>
            </a:r>
            <a:r>
              <a:rPr lang="en"/>
              <a:t> operator</a:t>
            </a:r>
            <a:endParaRPr/>
          </a:p>
        </p:txBody>
      </p:sp>
      <p:sp>
        <p:nvSpPr>
          <p:cNvPr id="579" name="Google Shape;579;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basic assignment operator is "=". </a:t>
            </a:r>
            <a:endParaRPr/>
          </a:p>
          <a:p>
            <a:pPr indent="-342900" lvl="0" marL="457200" rtl="0" algn="l">
              <a:spcBef>
                <a:spcPts val="0"/>
              </a:spcBef>
              <a:spcAft>
                <a:spcPts val="0"/>
              </a:spcAft>
              <a:buSzPts val="1800"/>
              <a:buChar char="➢"/>
            </a:pPr>
            <a:r>
              <a:rPr lang="en"/>
              <a:t>The value of an assignment expression is the value assigned. That is, the value of "$a = 3" is 3. </a:t>
            </a:r>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3</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$a </a:t>
            </a:r>
            <a:r>
              <a:rPr lang="en" sz="1100">
                <a:solidFill>
                  <a:srgbClr val="007700"/>
                </a:solidFill>
                <a:latin typeface="Roboto Mono"/>
                <a:ea typeface="Roboto Mono"/>
                <a:cs typeface="Roboto Mono"/>
                <a:sym typeface="Roboto Mono"/>
              </a:rPr>
              <a:t>+= </a:t>
            </a:r>
            <a:r>
              <a:rPr lang="en" sz="1100">
                <a:solidFill>
                  <a:srgbClr val="0000BB"/>
                </a:solidFill>
                <a:latin typeface="Roboto Mono"/>
                <a:ea typeface="Roboto Mono"/>
                <a:cs typeface="Roboto Mono"/>
                <a:sym typeface="Roboto Mono"/>
              </a:rPr>
              <a:t>5</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sets $a to 8, as if we had said: $a = $a + 5;</a:t>
            </a:r>
            <a:endParaRPr sz="1100">
              <a:solidFill>
                <a:srgbClr val="FF8000"/>
              </a:solidFill>
              <a:latin typeface="Roboto Mono"/>
              <a:ea typeface="Roboto Mono"/>
              <a:cs typeface="Roboto Mono"/>
              <a:sym typeface="Roboto Mono"/>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$b </a:t>
            </a:r>
            <a:r>
              <a:rPr lang="en" sz="1100">
                <a:solidFill>
                  <a:srgbClr val="007700"/>
                </a:solidFill>
                <a:latin typeface="Roboto Mono"/>
                <a:ea typeface="Roboto Mono"/>
                <a:cs typeface="Roboto Mono"/>
                <a:sym typeface="Roboto Mono"/>
              </a:rPr>
              <a:t>= </a:t>
            </a:r>
            <a:r>
              <a:rPr lang="en" sz="1100">
                <a:solidFill>
                  <a:srgbClr val="DD0000"/>
                </a:solidFill>
                <a:latin typeface="Roboto Mono"/>
                <a:ea typeface="Roboto Mono"/>
                <a:cs typeface="Roboto Mono"/>
                <a:sym typeface="Roboto Mono"/>
              </a:rPr>
              <a:t>"Hello "</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$b </a:t>
            </a:r>
            <a:r>
              <a:rPr lang="en" sz="1100">
                <a:solidFill>
                  <a:srgbClr val="007700"/>
                </a:solidFill>
                <a:latin typeface="Roboto Mono"/>
                <a:ea typeface="Roboto Mono"/>
                <a:cs typeface="Roboto Mono"/>
                <a:sym typeface="Roboto Mono"/>
              </a:rPr>
              <a:t>.= </a:t>
            </a:r>
            <a:r>
              <a:rPr lang="en" sz="1100">
                <a:solidFill>
                  <a:srgbClr val="DD0000"/>
                </a:solidFill>
                <a:latin typeface="Roboto Mono"/>
                <a:ea typeface="Roboto Mono"/>
                <a:cs typeface="Roboto Mono"/>
                <a:sym typeface="Roboto Mono"/>
              </a:rPr>
              <a:t>"There!"</a:t>
            </a:r>
            <a:r>
              <a:rPr lang="en" sz="1100">
                <a:solidFill>
                  <a:srgbClr val="007700"/>
                </a:solidFill>
                <a:latin typeface="Roboto Mono"/>
                <a:ea typeface="Roboto Mono"/>
                <a:cs typeface="Roboto Mono"/>
                <a:sym typeface="Roboto Mono"/>
              </a:rPr>
              <a:t>; </a:t>
            </a:r>
            <a:r>
              <a:rPr lang="en" sz="1100">
                <a:solidFill>
                  <a:srgbClr val="FF8000"/>
                </a:solidFill>
                <a:latin typeface="Roboto Mono"/>
                <a:ea typeface="Roboto Mono"/>
                <a:cs typeface="Roboto Mono"/>
                <a:sym typeface="Roboto Mono"/>
              </a:rPr>
              <a:t>// sets $b to "Hello There!", just like $b = $b . "There!";</a:t>
            </a:r>
            <a:endParaRPr sz="1100">
              <a:solidFill>
                <a:srgbClr val="FF8000"/>
              </a:solidFill>
              <a:latin typeface="Roboto Mono"/>
              <a:ea typeface="Roboto Mono"/>
              <a:cs typeface="Roboto Mono"/>
              <a:sym typeface="Roboto Mono"/>
            </a:endParaRPr>
          </a:p>
          <a:p>
            <a:pPr indent="0" lvl="0" marL="457200" rtl="0" algn="l">
              <a:spcBef>
                <a:spcPts val="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457200" rtl="0" algn="l">
              <a:spcBef>
                <a:spcPts val="0"/>
              </a:spcBef>
              <a:spcAft>
                <a:spcPts val="0"/>
              </a:spcAft>
              <a:buNone/>
            </a:pPr>
            <a:r>
              <a:t/>
            </a:r>
            <a:endParaRPr/>
          </a:p>
        </p:txBody>
      </p:sp>
      <p:sp>
        <p:nvSpPr>
          <p:cNvPr id="580" name="Google Shape;58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87"/>
          <p:cNvPicPr preferRelativeResize="0"/>
          <p:nvPr/>
        </p:nvPicPr>
        <p:blipFill>
          <a:blip r:embed="rId3">
            <a:alphaModFix/>
          </a:blip>
          <a:stretch>
            <a:fillRect/>
          </a:stretch>
        </p:blipFill>
        <p:spPr>
          <a:xfrm>
            <a:off x="576263" y="1143000"/>
            <a:ext cx="7991475" cy="2857500"/>
          </a:xfrm>
          <a:prstGeom prst="rect">
            <a:avLst/>
          </a:prstGeom>
          <a:noFill/>
          <a:ln>
            <a:noFill/>
          </a:ln>
        </p:spPr>
      </p:pic>
      <p:sp>
        <p:nvSpPr>
          <p:cNvPr id="586" name="Google Shape;58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8"/>
          <p:cNvPicPr preferRelativeResize="0"/>
          <p:nvPr/>
        </p:nvPicPr>
        <p:blipFill>
          <a:blip r:embed="rId3">
            <a:alphaModFix/>
          </a:blip>
          <a:stretch>
            <a:fillRect/>
          </a:stretch>
        </p:blipFill>
        <p:spPr>
          <a:xfrm>
            <a:off x="581025" y="1304925"/>
            <a:ext cx="7981950" cy="2533650"/>
          </a:xfrm>
          <a:prstGeom prst="rect">
            <a:avLst/>
          </a:prstGeom>
          <a:noFill/>
          <a:ln>
            <a:noFill/>
          </a:ln>
        </p:spPr>
      </p:pic>
      <p:sp>
        <p:nvSpPr>
          <p:cNvPr id="592" name="Google Shape;592;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9"/>
          <p:cNvPicPr preferRelativeResize="0"/>
          <p:nvPr/>
        </p:nvPicPr>
        <p:blipFill>
          <a:blip r:embed="rId3">
            <a:alphaModFix/>
          </a:blip>
          <a:stretch>
            <a:fillRect/>
          </a:stretch>
        </p:blipFill>
        <p:spPr>
          <a:xfrm>
            <a:off x="600075" y="1766888"/>
            <a:ext cx="7943850" cy="1609725"/>
          </a:xfrm>
          <a:prstGeom prst="rect">
            <a:avLst/>
          </a:prstGeom>
          <a:noFill/>
          <a:ln>
            <a:noFill/>
          </a:ln>
        </p:spPr>
      </p:pic>
      <p:sp>
        <p:nvSpPr>
          <p:cNvPr id="598" name="Google Shape;59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Bitwise operators</a:t>
            </a:r>
            <a:endParaRPr/>
          </a:p>
        </p:txBody>
      </p:sp>
      <p:pic>
        <p:nvPicPr>
          <p:cNvPr id="604" name="Google Shape;604;p90"/>
          <p:cNvPicPr preferRelativeResize="0"/>
          <p:nvPr/>
        </p:nvPicPr>
        <p:blipFill>
          <a:blip r:embed="rId3">
            <a:alphaModFix/>
          </a:blip>
          <a:stretch>
            <a:fillRect/>
          </a:stretch>
        </p:blipFill>
        <p:spPr>
          <a:xfrm>
            <a:off x="311700" y="1155850"/>
            <a:ext cx="8260799" cy="3413025"/>
          </a:xfrm>
          <a:prstGeom prst="rect">
            <a:avLst/>
          </a:prstGeom>
          <a:noFill/>
          <a:ln>
            <a:noFill/>
          </a:ln>
        </p:spPr>
      </p:pic>
      <p:sp>
        <p:nvSpPr>
          <p:cNvPr id="605" name="Google Shape;605;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Bitwise operators examples</a:t>
            </a:r>
            <a:endParaRPr/>
          </a:p>
        </p:txBody>
      </p:sp>
      <p:sp>
        <p:nvSpPr>
          <p:cNvPr id="611" name="Google Shape;611;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2;//10</a:t>
            </a:r>
            <a:endParaRPr/>
          </a:p>
          <a:p>
            <a:pPr indent="0" lvl="0" marL="0" rtl="0" algn="l">
              <a:spcBef>
                <a:spcPts val="0"/>
              </a:spcBef>
              <a:spcAft>
                <a:spcPts val="0"/>
              </a:spcAft>
              <a:buNone/>
            </a:pPr>
            <a:r>
              <a:rPr lang="en"/>
              <a:t>$y = 3;//11</a:t>
            </a:r>
            <a:endParaRPr/>
          </a:p>
          <a:p>
            <a:pPr indent="0" lvl="0" marL="0" rtl="0" algn="l">
              <a:spcBef>
                <a:spcPts val="0"/>
              </a:spcBef>
              <a:spcAft>
                <a:spcPts val="0"/>
              </a:spcAft>
              <a:buNone/>
            </a:pPr>
            <a:r>
              <a:rPr lang="en"/>
              <a:t>echo "$x &gt;&gt; 2 = ".($x&gt;&gt;2)."\n";//10&gt;&gt;2 = 0001</a:t>
            </a:r>
            <a:endParaRPr/>
          </a:p>
          <a:p>
            <a:pPr indent="0" lvl="0" marL="0" rtl="0" algn="l">
              <a:spcBef>
                <a:spcPts val="0"/>
              </a:spcBef>
              <a:spcAft>
                <a:spcPts val="0"/>
              </a:spcAft>
              <a:buNone/>
            </a:pPr>
            <a:r>
              <a:rPr lang="en"/>
              <a:t>echo "$x &lt;&lt; 2  = ".($x&lt;&lt;2)."\n";//10 &lt;&lt; 2 = 1000</a:t>
            </a:r>
            <a:endParaRPr/>
          </a:p>
          <a:p>
            <a:pPr indent="0" lvl="0" marL="0" rtl="0" algn="l">
              <a:spcBef>
                <a:spcPts val="0"/>
              </a:spcBef>
              <a:spcAft>
                <a:spcPts val="0"/>
              </a:spcAft>
              <a:buNone/>
            </a:pPr>
            <a:r>
              <a:rPr lang="en"/>
              <a:t>echo "~$x = ".(~$x)."\n";//~10 = 01</a:t>
            </a:r>
            <a:endParaRPr/>
          </a:p>
          <a:p>
            <a:pPr indent="0" lvl="0" marL="0" rtl="0" algn="l">
              <a:spcBef>
                <a:spcPts val="0"/>
              </a:spcBef>
              <a:spcAft>
                <a:spcPts val="0"/>
              </a:spcAft>
              <a:buNone/>
            </a:pPr>
            <a:r>
              <a:rPr lang="en"/>
              <a:t>echo "$x ^ $y = ".($x^$y)."\n";//10 ^ 11 = 01</a:t>
            </a:r>
            <a:endParaRPr/>
          </a:p>
          <a:p>
            <a:pPr indent="0" lvl="0" marL="0" rtl="0" algn="l">
              <a:spcBef>
                <a:spcPts val="0"/>
              </a:spcBef>
              <a:spcAft>
                <a:spcPts val="0"/>
              </a:spcAft>
              <a:buNone/>
            </a:pPr>
            <a:r>
              <a:rPr lang="en"/>
              <a:t>echo "$x | $y = ".($x | $y)."\n";//10 | 11 = 11</a:t>
            </a:r>
            <a:endParaRPr/>
          </a:p>
          <a:p>
            <a:pPr indent="0" lvl="0" marL="0" rtl="0" algn="l">
              <a:spcBef>
                <a:spcPts val="0"/>
              </a:spcBef>
              <a:spcAft>
                <a:spcPts val="0"/>
              </a:spcAft>
              <a:buNone/>
            </a:pPr>
            <a:r>
              <a:rPr lang="en"/>
              <a:t>echo "$x &amp; $y = ".($x &amp; $y)."\n";//10 &amp; 11 = 10</a:t>
            </a:r>
            <a:endParaRPr/>
          </a:p>
          <a:p>
            <a:pPr indent="0" lvl="0" marL="0" rtl="0" algn="l">
              <a:spcBef>
                <a:spcPts val="0"/>
              </a:spcBef>
              <a:spcAft>
                <a:spcPts val="1600"/>
              </a:spcAft>
              <a:buNone/>
            </a:pPr>
            <a:r>
              <a:t/>
            </a:r>
            <a:endParaRPr sz="1300"/>
          </a:p>
        </p:txBody>
      </p:sp>
      <p:pic>
        <p:nvPicPr>
          <p:cNvPr id="612" name="Google Shape;612;p91"/>
          <p:cNvPicPr preferRelativeResize="0"/>
          <p:nvPr/>
        </p:nvPicPr>
        <p:blipFill>
          <a:blip r:embed="rId3">
            <a:alphaModFix/>
          </a:blip>
          <a:stretch>
            <a:fillRect/>
          </a:stretch>
        </p:blipFill>
        <p:spPr>
          <a:xfrm>
            <a:off x="5331325" y="1932925"/>
            <a:ext cx="3204450" cy="2155875"/>
          </a:xfrm>
          <a:prstGeom prst="rect">
            <a:avLst/>
          </a:prstGeom>
          <a:noFill/>
          <a:ln>
            <a:noFill/>
          </a:ln>
        </p:spPr>
      </p:pic>
      <p:sp>
        <p:nvSpPr>
          <p:cNvPr id="613" name="Google Shape;613;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Comparison/Relational Operators</a:t>
            </a:r>
            <a:endParaRPr/>
          </a:p>
        </p:txBody>
      </p:sp>
      <p:pic>
        <p:nvPicPr>
          <p:cNvPr id="619" name="Google Shape;619;p92"/>
          <p:cNvPicPr preferRelativeResize="0"/>
          <p:nvPr/>
        </p:nvPicPr>
        <p:blipFill>
          <a:blip r:embed="rId3">
            <a:alphaModFix/>
          </a:blip>
          <a:stretch>
            <a:fillRect/>
          </a:stretch>
        </p:blipFill>
        <p:spPr>
          <a:xfrm>
            <a:off x="179724" y="572700"/>
            <a:ext cx="8849976" cy="4027875"/>
          </a:xfrm>
          <a:prstGeom prst="rect">
            <a:avLst/>
          </a:prstGeom>
          <a:noFill/>
          <a:ln>
            <a:noFill/>
          </a:ln>
        </p:spPr>
      </p:pic>
      <p:sp>
        <p:nvSpPr>
          <p:cNvPr id="620" name="Google Shape;620;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3"/>
          <p:cNvSpPr txBox="1"/>
          <p:nvPr>
            <p:ph type="title"/>
          </p:nvPr>
        </p:nvSpPr>
        <p:spPr>
          <a:xfrm>
            <a:off x="311700" y="8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Comparison/relational operators</a:t>
            </a:r>
            <a:endParaRPr/>
          </a:p>
        </p:txBody>
      </p:sp>
      <p:sp>
        <p:nvSpPr>
          <p:cNvPr id="626" name="Google Shape;626;p93"/>
          <p:cNvSpPr txBox="1"/>
          <p:nvPr>
            <p:ph idx="1" type="body"/>
          </p:nvPr>
        </p:nvSpPr>
        <p:spPr>
          <a:xfrm>
            <a:off x="311700" y="656525"/>
            <a:ext cx="8520600" cy="41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2;</a:t>
            </a:r>
            <a:endParaRPr/>
          </a:p>
          <a:p>
            <a:pPr indent="0" lvl="0" marL="0" rtl="0" algn="l">
              <a:spcBef>
                <a:spcPts val="0"/>
              </a:spcBef>
              <a:spcAft>
                <a:spcPts val="0"/>
              </a:spcAft>
              <a:buNone/>
            </a:pPr>
            <a:r>
              <a:rPr lang="en"/>
              <a:t>$y = 3;</a:t>
            </a:r>
            <a:endParaRPr/>
          </a:p>
          <a:p>
            <a:pPr indent="0" lvl="0" marL="0" rtl="0" algn="l">
              <a:spcBef>
                <a:spcPts val="0"/>
              </a:spcBef>
              <a:spcAft>
                <a:spcPts val="0"/>
              </a:spcAft>
              <a:buNone/>
            </a:pPr>
            <a:r>
              <a:rPr lang="en"/>
              <a:t>echo "$x &gt; $y = ".($x &gt; $y)."\n";</a:t>
            </a:r>
            <a:endParaRPr/>
          </a:p>
          <a:p>
            <a:pPr indent="0" lvl="0" marL="0" rtl="0" algn="l">
              <a:spcBef>
                <a:spcPts val="0"/>
              </a:spcBef>
              <a:spcAft>
                <a:spcPts val="0"/>
              </a:spcAft>
              <a:buNone/>
            </a:pPr>
            <a:r>
              <a:rPr lang="en"/>
              <a:t>echo "$x &lt; $y = ".($x &lt; $y)."\n";</a:t>
            </a:r>
            <a:endParaRPr/>
          </a:p>
          <a:p>
            <a:pPr indent="0" lvl="0" marL="0" rtl="0" algn="l">
              <a:spcBef>
                <a:spcPts val="0"/>
              </a:spcBef>
              <a:spcAft>
                <a:spcPts val="0"/>
              </a:spcAft>
              <a:buNone/>
            </a:pPr>
            <a:r>
              <a:rPr lang="en"/>
              <a:t>echo "$x &gt;= $y = ".($x &gt;= $y)."\n";</a:t>
            </a:r>
            <a:endParaRPr/>
          </a:p>
          <a:p>
            <a:pPr indent="0" lvl="0" marL="0" rtl="0" algn="l">
              <a:spcBef>
                <a:spcPts val="0"/>
              </a:spcBef>
              <a:spcAft>
                <a:spcPts val="0"/>
              </a:spcAft>
              <a:buNone/>
            </a:pPr>
            <a:r>
              <a:rPr lang="en"/>
              <a:t>echo "$x &lt;= $y = ".($x &lt;= $y)."\n";</a:t>
            </a:r>
            <a:endParaRPr/>
          </a:p>
          <a:p>
            <a:pPr indent="0" lvl="0" marL="0" rtl="0" algn="l">
              <a:spcBef>
                <a:spcPts val="0"/>
              </a:spcBef>
              <a:spcAft>
                <a:spcPts val="0"/>
              </a:spcAft>
              <a:buNone/>
            </a:pPr>
            <a:r>
              <a:rPr lang="en"/>
              <a:t>echo "$x == $y = ".($x == $y)."\n";</a:t>
            </a:r>
            <a:endParaRPr/>
          </a:p>
          <a:p>
            <a:pPr indent="0" lvl="0" marL="0" rtl="0" algn="l">
              <a:spcBef>
                <a:spcPts val="0"/>
              </a:spcBef>
              <a:spcAft>
                <a:spcPts val="0"/>
              </a:spcAft>
              <a:buNone/>
            </a:pPr>
            <a:r>
              <a:rPr lang="en"/>
              <a:t>echo "$x === $y = ".($x === $y)."\n";</a:t>
            </a:r>
            <a:endParaRPr/>
          </a:p>
          <a:p>
            <a:pPr indent="0" lvl="0" marL="0" rtl="0" algn="l">
              <a:spcBef>
                <a:spcPts val="0"/>
              </a:spcBef>
              <a:spcAft>
                <a:spcPts val="0"/>
              </a:spcAft>
              <a:buNone/>
            </a:pPr>
            <a:r>
              <a:rPr lang="en"/>
              <a:t>echo "$x &lt;&gt; $y = ".($x &lt;&gt; $y)."\n";</a:t>
            </a:r>
            <a:endParaRPr/>
          </a:p>
          <a:p>
            <a:pPr indent="0" lvl="0" marL="0" rtl="0" algn="l">
              <a:spcBef>
                <a:spcPts val="0"/>
              </a:spcBef>
              <a:spcAft>
                <a:spcPts val="0"/>
              </a:spcAft>
              <a:buNone/>
            </a:pPr>
            <a:r>
              <a:rPr lang="en"/>
              <a:t>echo "$x != $y = ".($x != $y)."\n";</a:t>
            </a:r>
            <a:endParaRPr/>
          </a:p>
          <a:p>
            <a:pPr indent="0" lvl="0" marL="0" rtl="0" algn="l">
              <a:spcBef>
                <a:spcPts val="0"/>
              </a:spcBef>
              <a:spcAft>
                <a:spcPts val="0"/>
              </a:spcAft>
              <a:buNone/>
            </a:pPr>
            <a:r>
              <a:rPr lang="en"/>
              <a:t>echo "$x !== $y = ".($x !== $y)."\n";</a:t>
            </a:r>
            <a:endParaRPr/>
          </a:p>
          <a:p>
            <a:pPr indent="0" lvl="0" marL="0" rtl="0" algn="l">
              <a:spcBef>
                <a:spcPts val="0"/>
              </a:spcBef>
              <a:spcAft>
                <a:spcPts val="0"/>
              </a:spcAft>
              <a:buNone/>
            </a:pPr>
            <a:r>
              <a:rPr lang="en"/>
              <a:t>echo "$x &lt;=&gt; $y = ".($x &lt;=&gt; $y)."\n";</a:t>
            </a:r>
            <a:endParaRPr/>
          </a:p>
          <a:p>
            <a:pPr indent="0" lvl="0" marL="0" rtl="0" algn="l">
              <a:spcBef>
                <a:spcPts val="0"/>
              </a:spcBef>
              <a:spcAft>
                <a:spcPts val="0"/>
              </a:spcAft>
              <a:buNone/>
            </a:pPr>
            <a:r>
              <a:t/>
            </a:r>
            <a:endParaRPr/>
          </a:p>
        </p:txBody>
      </p:sp>
      <p:pic>
        <p:nvPicPr>
          <p:cNvPr id="627" name="Google Shape;627;p93"/>
          <p:cNvPicPr preferRelativeResize="0"/>
          <p:nvPr/>
        </p:nvPicPr>
        <p:blipFill>
          <a:blip r:embed="rId3">
            <a:alphaModFix/>
          </a:blip>
          <a:stretch>
            <a:fillRect/>
          </a:stretch>
        </p:blipFill>
        <p:spPr>
          <a:xfrm>
            <a:off x="5475800" y="794650"/>
            <a:ext cx="2629550" cy="3597550"/>
          </a:xfrm>
          <a:prstGeom prst="rect">
            <a:avLst/>
          </a:prstGeom>
          <a:noFill/>
          <a:ln>
            <a:noFill/>
          </a:ln>
        </p:spPr>
      </p:pic>
      <p:sp>
        <p:nvSpPr>
          <p:cNvPr id="628" name="Google Shape;628;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a:t>
            </a:r>
            <a:r>
              <a:rPr lang="en"/>
              <a:t> </a:t>
            </a:r>
            <a:endParaRPr/>
          </a:p>
        </p:txBody>
      </p:sp>
      <p:sp>
        <p:nvSpPr>
          <p:cNvPr id="163" name="Google Shape;163;p31"/>
          <p:cNvSpPr txBox="1"/>
          <p:nvPr>
            <p:ph idx="1" type="body"/>
          </p:nvPr>
        </p:nvSpPr>
        <p:spPr>
          <a:xfrm>
            <a:off x="311700" y="1304875"/>
            <a:ext cx="8520600" cy="357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Manual </a:t>
            </a:r>
            <a:endParaRPr/>
          </a:p>
          <a:p>
            <a:pPr indent="-317500" lvl="1" marL="914400" rtl="0" algn="l">
              <a:spcBef>
                <a:spcPts val="0"/>
              </a:spcBef>
              <a:spcAft>
                <a:spcPts val="0"/>
              </a:spcAft>
              <a:buSzPts val="1400"/>
              <a:buAutoNum type="alphaLcPeriod"/>
            </a:pPr>
            <a:r>
              <a:rPr lang="en"/>
              <a:t>PHP</a:t>
            </a:r>
            <a:endParaRPr/>
          </a:p>
          <a:p>
            <a:pPr indent="-317500" lvl="1" marL="914400" rtl="0" algn="l">
              <a:spcBef>
                <a:spcPts val="0"/>
              </a:spcBef>
              <a:spcAft>
                <a:spcPts val="0"/>
              </a:spcAft>
              <a:buSzPts val="1400"/>
              <a:buAutoNum type="alphaLcPeriod"/>
            </a:pPr>
            <a:r>
              <a:rPr lang="en"/>
              <a:t>Server</a:t>
            </a:r>
            <a:endParaRPr/>
          </a:p>
          <a:p>
            <a:pPr indent="-317500" lvl="1" marL="914400" rtl="0" algn="l">
              <a:spcBef>
                <a:spcPts val="0"/>
              </a:spcBef>
              <a:spcAft>
                <a:spcPts val="0"/>
              </a:spcAft>
              <a:buSzPts val="1400"/>
              <a:buAutoNum type="alphaLcPeriod"/>
            </a:pPr>
            <a:r>
              <a:rPr lang="en"/>
              <a:t>Database</a:t>
            </a:r>
            <a:endParaRPr/>
          </a:p>
          <a:p>
            <a:pPr indent="-317500" lvl="1" marL="914400" rtl="0" algn="l">
              <a:spcBef>
                <a:spcPts val="0"/>
              </a:spcBef>
              <a:spcAft>
                <a:spcPts val="0"/>
              </a:spcAft>
              <a:buSzPts val="1400"/>
              <a:buAutoNum type="alphaLcPeriod"/>
            </a:pPr>
            <a:r>
              <a:rPr lang="en"/>
              <a:t>Configuration</a:t>
            </a:r>
            <a:endParaRPr/>
          </a:p>
          <a:p>
            <a:pPr indent="-342900" lvl="0" marL="457200" rtl="0" algn="l">
              <a:spcBef>
                <a:spcPts val="0"/>
              </a:spcBef>
              <a:spcAft>
                <a:spcPts val="0"/>
              </a:spcAft>
              <a:buSzPts val="1800"/>
              <a:buAutoNum type="arabicPeriod"/>
            </a:pPr>
            <a:r>
              <a:rPr lang="en"/>
              <a:t>Buldeled </a:t>
            </a:r>
            <a:endParaRPr/>
          </a:p>
          <a:p>
            <a:pPr indent="-317500" lvl="1" marL="914400" rtl="0" algn="l">
              <a:spcBef>
                <a:spcPts val="0"/>
              </a:spcBef>
              <a:spcAft>
                <a:spcPts val="0"/>
              </a:spcAft>
              <a:buSzPts val="1400"/>
              <a:buAutoNum type="alphaLcPeriod"/>
            </a:pPr>
            <a:r>
              <a:rPr lang="en"/>
              <a:t>All in one</a:t>
            </a:r>
            <a:endParaRPr/>
          </a:p>
          <a:p>
            <a:pPr indent="-317500" lvl="1" marL="914400" rtl="0" algn="l">
              <a:spcBef>
                <a:spcPts val="0"/>
              </a:spcBef>
              <a:spcAft>
                <a:spcPts val="0"/>
              </a:spcAft>
              <a:buSzPts val="1400"/>
              <a:buAutoNum type="alphaLcPeriod"/>
            </a:pPr>
            <a:r>
              <a:rPr lang="en"/>
              <a:t>Preconfigured (PHP/ WebServer/Database)</a:t>
            </a:r>
            <a:endParaRPr/>
          </a:p>
          <a:p>
            <a:pPr indent="-317500" lvl="1" marL="914400" rtl="0" algn="l">
              <a:spcBef>
                <a:spcPts val="0"/>
              </a:spcBef>
              <a:spcAft>
                <a:spcPts val="0"/>
              </a:spcAft>
              <a:buSzPts val="1400"/>
              <a:buAutoNum type="alphaLcPeriod"/>
            </a:pPr>
            <a:r>
              <a:rPr lang="en"/>
              <a:t>WAMP/MAMP/XAMPP</a:t>
            </a:r>
            <a:endParaRPr/>
          </a:p>
          <a:p>
            <a:pPr indent="-317500" lvl="1" marL="914400" rtl="0" algn="l">
              <a:spcBef>
                <a:spcPts val="0"/>
              </a:spcBef>
              <a:spcAft>
                <a:spcPts val="0"/>
              </a:spcAft>
              <a:buSzPts val="1400"/>
              <a:buAutoNum type="alphaLcPeriod"/>
            </a:pPr>
            <a:r>
              <a:rPr lang="en"/>
              <a:t>Not for production </a:t>
            </a:r>
            <a:endParaRPr/>
          </a:p>
          <a:p>
            <a:pPr indent="-317500" lvl="1" marL="914400" rtl="0" algn="l">
              <a:spcBef>
                <a:spcPts val="0"/>
              </a:spcBef>
              <a:spcAft>
                <a:spcPts val="0"/>
              </a:spcAft>
              <a:buSzPts val="1400"/>
              <a:buAutoNum type="alphaLcPeriod"/>
            </a:pPr>
            <a:r>
              <a:rPr lang="en"/>
              <a:t>No multiple version of PHP/Database</a:t>
            </a:r>
            <a:endParaRPr/>
          </a:p>
          <a:p>
            <a:pPr indent="-342900" lvl="0" marL="457200" rtl="0" algn="l">
              <a:spcBef>
                <a:spcPts val="0"/>
              </a:spcBef>
              <a:spcAft>
                <a:spcPts val="0"/>
              </a:spcAft>
              <a:buSzPts val="1800"/>
              <a:buAutoNum type="arabicPeriod"/>
            </a:pPr>
            <a:r>
              <a:rPr lang="en"/>
              <a:t>Virtual machine/ Docker</a:t>
            </a:r>
            <a:endParaRPr/>
          </a:p>
          <a:p>
            <a:pPr indent="-317500" lvl="1" marL="914400" rtl="0" algn="l">
              <a:spcBef>
                <a:spcPts val="0"/>
              </a:spcBef>
              <a:spcAft>
                <a:spcPts val="0"/>
              </a:spcAft>
              <a:buSzPts val="1400"/>
              <a:buAutoNum type="alphaLcPeriod"/>
            </a:pPr>
            <a:r>
              <a:rPr lang="en"/>
              <a:t>Support multiple versions usage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4" name="Google Shape;164;p31"/>
          <p:cNvSpPr txBox="1"/>
          <p:nvPr/>
        </p:nvSpPr>
        <p:spPr>
          <a:xfrm>
            <a:off x="3742050" y="1517050"/>
            <a:ext cx="523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https://www.apachefriends.org/download.html</a:t>
            </a:r>
            <a:endParaRPr sz="1800">
              <a:solidFill>
                <a:schemeClr val="accent3"/>
              </a:solidFill>
              <a:latin typeface="Proxima Nova"/>
              <a:ea typeface="Proxima Nova"/>
              <a:cs typeface="Proxima Nova"/>
              <a:sym typeface="Proxima Nova"/>
            </a:endParaRPr>
          </a:p>
        </p:txBody>
      </p:sp>
      <p:sp>
        <p:nvSpPr>
          <p:cNvPr id="165" name="Google Shape;165;p31"/>
          <p:cNvSpPr txBox="1"/>
          <p:nvPr/>
        </p:nvSpPr>
        <p:spPr>
          <a:xfrm>
            <a:off x="4970100" y="2340900"/>
            <a:ext cx="33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Apache + MariaDB + PHP + Perl</a:t>
            </a:r>
            <a:endParaRPr sz="1800">
              <a:solidFill>
                <a:schemeClr val="accent3"/>
              </a:solidFill>
              <a:latin typeface="Proxima Nova"/>
              <a:ea typeface="Proxima Nova"/>
              <a:cs typeface="Proxima Nova"/>
              <a:sym typeface="Proxima Nova"/>
            </a:endParaRPr>
          </a:p>
        </p:txBody>
      </p:sp>
      <p:sp>
        <p:nvSpPr>
          <p:cNvPr id="166" name="Google Shape;166;p31"/>
          <p:cNvSpPr txBox="1"/>
          <p:nvPr/>
        </p:nvSpPr>
        <p:spPr>
          <a:xfrm>
            <a:off x="3987625" y="1036525"/>
            <a:ext cx="407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XAMPP </a:t>
            </a:r>
            <a:r>
              <a:rPr lang="en" sz="1800">
                <a:solidFill>
                  <a:schemeClr val="accent3"/>
                </a:solidFill>
                <a:latin typeface="Proxima Nova"/>
                <a:ea typeface="Proxima Nova"/>
                <a:cs typeface="Proxima Nova"/>
                <a:sym typeface="Proxima Nova"/>
              </a:rPr>
              <a:t>address</a:t>
            </a:r>
            <a:r>
              <a:rPr lang="en" sz="1800">
                <a:solidFill>
                  <a:schemeClr val="accent3"/>
                </a:solidFill>
                <a:latin typeface="Proxima Nova"/>
                <a:ea typeface="Proxima Nova"/>
                <a:cs typeface="Proxima Nova"/>
                <a:sym typeface="Proxima Nova"/>
              </a:rPr>
              <a:t> to download</a:t>
            </a:r>
            <a:endParaRPr sz="1800">
              <a:solidFill>
                <a:schemeClr val="accent3"/>
              </a:solidFill>
              <a:latin typeface="Proxima Nova"/>
              <a:ea typeface="Proxima Nova"/>
              <a:cs typeface="Proxima Nova"/>
              <a:sym typeface="Proxima Nova"/>
            </a:endParaRPr>
          </a:p>
        </p:txBody>
      </p:sp>
      <p:sp>
        <p:nvSpPr>
          <p:cNvPr id="167" name="Google Shape;167;p31"/>
          <p:cNvSpPr txBox="1"/>
          <p:nvPr/>
        </p:nvSpPr>
        <p:spPr>
          <a:xfrm>
            <a:off x="5129025" y="2008275"/>
            <a:ext cx="333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XAMPP stands for :</a:t>
            </a:r>
            <a:endParaRPr sz="1800">
              <a:solidFill>
                <a:schemeClr val="accent3"/>
              </a:solidFill>
              <a:latin typeface="Proxima Nova"/>
              <a:ea typeface="Proxima Nova"/>
              <a:cs typeface="Proxima Nova"/>
              <a:sym typeface="Proxima Nova"/>
            </a:endParaRPr>
          </a:p>
        </p:txBody>
      </p:sp>
      <p:sp>
        <p:nvSpPr>
          <p:cNvPr id="168" name="Google Shape;16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Error control operator</a:t>
            </a:r>
            <a:endParaRPr/>
          </a:p>
        </p:txBody>
      </p:sp>
      <p:sp>
        <p:nvSpPr>
          <p:cNvPr id="634" name="Google Shape;634;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PHP supports one error control operator: the at sign (@). </a:t>
            </a:r>
            <a:endParaRPr/>
          </a:p>
          <a:p>
            <a:pPr indent="-342900" lvl="0" marL="457200" rtl="0" algn="l">
              <a:spcBef>
                <a:spcPts val="0"/>
              </a:spcBef>
              <a:spcAft>
                <a:spcPts val="0"/>
              </a:spcAft>
              <a:buSzPts val="1800"/>
              <a:buChar char="➢"/>
            </a:pPr>
            <a:r>
              <a:rPr lang="en"/>
              <a:t>When prepended to an expression in PHP, any diagnostic error that might be generated by that expression will be suppressed. </a:t>
            </a:r>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urier New"/>
                <a:ea typeface="Courier New"/>
                <a:cs typeface="Courier New"/>
                <a:sym typeface="Courier New"/>
              </a:rPr>
              <a:t>echo </a:t>
            </a:r>
            <a:r>
              <a:rPr lang="en" sz="1050">
                <a:solidFill>
                  <a:srgbClr val="C8C8C8"/>
                </a:solidFill>
                <a:highlight>
                  <a:srgbClr val="1E1E1E"/>
                </a:highlight>
                <a:latin typeface="Courier New"/>
                <a:ea typeface="Courier New"/>
                <a:cs typeface="Courier New"/>
                <a:sym typeface="Courier New"/>
              </a:rPr>
              <a:t>$x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342900" lvl="0" marL="457200" rtl="0" algn="l">
              <a:spcBef>
                <a:spcPts val="0"/>
              </a:spcBef>
              <a:spcAft>
                <a:spcPts val="0"/>
              </a:spcAft>
              <a:buSzPts val="1800"/>
              <a:buChar char="➢"/>
            </a:pPr>
            <a:r>
              <a:rPr lang="en"/>
              <a:t>PHP Warning:  Undefined variable $x in C:\xampp\htdocs\ip2\test.php on line 3</a:t>
            </a:r>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urier New"/>
                <a:ea typeface="Courier New"/>
                <a:cs typeface="Courier New"/>
                <a:sym typeface="Courier New"/>
              </a:rPr>
              <a:t>echo @</a:t>
            </a:r>
            <a:r>
              <a:rPr lang="en" sz="1050">
                <a:solidFill>
                  <a:srgbClr val="C8C8C8"/>
                </a:solidFill>
                <a:highlight>
                  <a:srgbClr val="1E1E1E"/>
                </a:highlight>
                <a:latin typeface="Courier New"/>
                <a:ea typeface="Courier New"/>
                <a:cs typeface="Courier New"/>
                <a:sym typeface="Courier New"/>
              </a:rPr>
              <a:t>$x</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342900" lvl="0" marL="457200" rtl="0" algn="l">
              <a:spcBef>
                <a:spcPts val="0"/>
              </a:spcBef>
              <a:spcAft>
                <a:spcPts val="0"/>
              </a:spcAft>
              <a:buSzPts val="1800"/>
              <a:buChar char="➢"/>
            </a:pPr>
            <a:r>
              <a:rPr lang="en"/>
              <a:t>No PHP Warning </a:t>
            </a:r>
            <a:endParaRPr/>
          </a:p>
        </p:txBody>
      </p:sp>
      <p:sp>
        <p:nvSpPr>
          <p:cNvPr id="635" name="Google Shape;635;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Execution Operators</a:t>
            </a:r>
            <a:endParaRPr/>
          </a:p>
        </p:txBody>
      </p:sp>
      <p:sp>
        <p:nvSpPr>
          <p:cNvPr id="641" name="Google Shape;641;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PHP supports one execution operator: backticks (``). </a:t>
            </a:r>
            <a:endParaRPr/>
          </a:p>
          <a:p>
            <a:pPr indent="-342900" lvl="0" marL="457200" rtl="0" algn="l">
              <a:spcBef>
                <a:spcPts val="0"/>
              </a:spcBef>
              <a:spcAft>
                <a:spcPts val="0"/>
              </a:spcAft>
              <a:buSzPts val="1800"/>
              <a:buChar char="➢"/>
            </a:pPr>
            <a:r>
              <a:rPr lang="en"/>
              <a:t>Note that these are not single-quotes! PHP will attempt to execute the contents of the backticks as a shell command; the output will be returned (i.e., it won't simply be dumped to output; it can be assigned to a variable). </a:t>
            </a:r>
            <a:endParaRPr/>
          </a:p>
          <a:p>
            <a:pPr indent="-342900" lvl="0" marL="457200" rtl="0" algn="l">
              <a:spcBef>
                <a:spcPts val="0"/>
              </a:spcBef>
              <a:spcAft>
                <a:spcPts val="0"/>
              </a:spcAft>
              <a:buSzPts val="1800"/>
              <a:buChar char="➢"/>
            </a:pPr>
            <a:r>
              <a:rPr lang="en"/>
              <a:t>Use of the backtick operator is identical to</a:t>
            </a:r>
            <a:r>
              <a:rPr lang="en" u="sng">
                <a:solidFill>
                  <a:schemeClr val="hlink"/>
                </a:solidFill>
                <a:hlinkClick r:id="rId3"/>
              </a:rPr>
              <a:t> shell_exec()</a:t>
            </a:r>
            <a:r>
              <a:rPr lang="en"/>
              <a:t>. </a:t>
            </a:r>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&lt;?php</a:t>
            </a:r>
            <a:endParaRPr sz="1100">
              <a:solidFill>
                <a:srgbClr val="0000BB"/>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$output </a:t>
            </a:r>
            <a:r>
              <a:rPr lang="en" sz="1100">
                <a:solidFill>
                  <a:srgbClr val="007700"/>
                </a:solidFill>
                <a:latin typeface="Roboto Mono"/>
                <a:ea typeface="Roboto Mono"/>
                <a:cs typeface="Roboto Mono"/>
                <a:sym typeface="Roboto Mono"/>
              </a:rPr>
              <a:t>= `</a:t>
            </a:r>
            <a:r>
              <a:rPr lang="en" sz="1100">
                <a:solidFill>
                  <a:srgbClr val="DD0000"/>
                </a:solidFill>
                <a:latin typeface="Roboto Mono"/>
                <a:ea typeface="Roboto Mono"/>
                <a:cs typeface="Roboto Mono"/>
                <a:sym typeface="Roboto Mono"/>
              </a:rPr>
              <a:t>ls -al</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7700"/>
                </a:solidFill>
                <a:latin typeface="Roboto Mono"/>
                <a:ea typeface="Roboto Mono"/>
                <a:cs typeface="Roboto Mono"/>
                <a:sym typeface="Roboto Mono"/>
              </a:rPr>
              <a:t>echo </a:t>
            </a:r>
            <a:r>
              <a:rPr lang="en" sz="1100">
                <a:solidFill>
                  <a:srgbClr val="DD0000"/>
                </a:solidFill>
                <a:latin typeface="Roboto Mono"/>
                <a:ea typeface="Roboto Mono"/>
                <a:cs typeface="Roboto Mono"/>
                <a:sym typeface="Roboto Mono"/>
              </a:rPr>
              <a:t>"&lt;pre&gt;</a:t>
            </a:r>
            <a:r>
              <a:rPr lang="en" sz="1100">
                <a:solidFill>
                  <a:srgbClr val="0000BB"/>
                </a:solidFill>
                <a:latin typeface="Roboto Mono"/>
                <a:ea typeface="Roboto Mono"/>
                <a:cs typeface="Roboto Mono"/>
                <a:sym typeface="Roboto Mono"/>
              </a:rPr>
              <a:t>$output</a:t>
            </a:r>
            <a:r>
              <a:rPr lang="en" sz="1100">
                <a:solidFill>
                  <a:srgbClr val="DD0000"/>
                </a:solidFill>
                <a:latin typeface="Roboto Mono"/>
                <a:ea typeface="Roboto Mono"/>
                <a:cs typeface="Roboto Mono"/>
                <a:sym typeface="Roboto Mono"/>
              </a:rPr>
              <a:t>&lt;/pre&gt;"</a:t>
            </a:r>
            <a:r>
              <a:rPr lang="en" sz="1100">
                <a:solidFill>
                  <a:srgbClr val="007700"/>
                </a:solidFill>
                <a:latin typeface="Roboto Mono"/>
                <a:ea typeface="Roboto Mono"/>
                <a:cs typeface="Roboto Mono"/>
                <a:sym typeface="Roboto Mono"/>
              </a:rPr>
              <a:t>;</a:t>
            </a:r>
            <a:endParaRPr sz="1100">
              <a:solidFill>
                <a:srgbClr val="007700"/>
              </a:solidFill>
              <a:latin typeface="Roboto Mono"/>
              <a:ea typeface="Roboto Mono"/>
              <a:cs typeface="Roboto Mono"/>
              <a:sym typeface="Roboto Mono"/>
            </a:endParaRPr>
          </a:p>
          <a:p>
            <a:pPr indent="0" lvl="0" marL="457200" rtl="0" algn="l">
              <a:spcBef>
                <a:spcPts val="1600"/>
              </a:spcBef>
              <a:spcAft>
                <a:spcPts val="0"/>
              </a:spcAft>
              <a:buNone/>
            </a:pPr>
            <a:r>
              <a:rPr lang="en" sz="1100">
                <a:solidFill>
                  <a:srgbClr val="0000BB"/>
                </a:solidFill>
                <a:latin typeface="Roboto Mono"/>
                <a:ea typeface="Roboto Mono"/>
                <a:cs typeface="Roboto Mono"/>
                <a:sym typeface="Roboto Mono"/>
              </a:rPr>
              <a:t>?&gt;</a:t>
            </a:r>
            <a:endParaRPr sz="1100">
              <a:solidFill>
                <a:srgbClr val="0000BB"/>
              </a:solidFill>
              <a:latin typeface="Roboto Mono"/>
              <a:ea typeface="Roboto Mono"/>
              <a:cs typeface="Roboto Mono"/>
              <a:sym typeface="Roboto Mono"/>
            </a:endParaRPr>
          </a:p>
          <a:p>
            <a:pPr indent="0" lvl="0" marL="457200" rtl="0" algn="l">
              <a:spcBef>
                <a:spcPts val="1600"/>
              </a:spcBef>
              <a:spcAft>
                <a:spcPts val="1600"/>
              </a:spcAft>
              <a:buNone/>
            </a:pPr>
            <a:r>
              <a:t/>
            </a:r>
            <a:endParaRPr/>
          </a:p>
        </p:txBody>
      </p:sp>
      <p:sp>
        <p:nvSpPr>
          <p:cNvPr id="642" name="Google Shape;642;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Logic operators</a:t>
            </a:r>
            <a:endParaRPr/>
          </a:p>
        </p:txBody>
      </p:sp>
      <p:pic>
        <p:nvPicPr>
          <p:cNvPr id="648" name="Google Shape;648;p96"/>
          <p:cNvPicPr preferRelativeResize="0"/>
          <p:nvPr/>
        </p:nvPicPr>
        <p:blipFill>
          <a:blip r:embed="rId3">
            <a:alphaModFix/>
          </a:blip>
          <a:stretch>
            <a:fillRect/>
          </a:stretch>
        </p:blipFill>
        <p:spPr>
          <a:xfrm>
            <a:off x="114300" y="1381125"/>
            <a:ext cx="8915400" cy="2381250"/>
          </a:xfrm>
          <a:prstGeom prst="rect">
            <a:avLst/>
          </a:prstGeom>
          <a:noFill/>
          <a:ln>
            <a:noFill/>
          </a:ln>
        </p:spPr>
      </p:pic>
      <p:sp>
        <p:nvSpPr>
          <p:cNvPr id="649" name="Google Shape;649;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Logical operators example</a:t>
            </a:r>
            <a:endParaRPr/>
          </a:p>
        </p:txBody>
      </p:sp>
      <p:sp>
        <p:nvSpPr>
          <p:cNvPr id="655" name="Google Shape;655;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$x = true;</a:t>
            </a:r>
            <a:endParaRPr/>
          </a:p>
          <a:p>
            <a:pPr indent="0" lvl="0" marL="0" rtl="0" algn="l">
              <a:spcBef>
                <a:spcPts val="0"/>
              </a:spcBef>
              <a:spcAft>
                <a:spcPts val="0"/>
              </a:spcAft>
              <a:buNone/>
            </a:pPr>
            <a:r>
              <a:rPr lang="en"/>
              <a:t>$y = false;</a:t>
            </a:r>
            <a:endParaRPr/>
          </a:p>
          <a:p>
            <a:pPr indent="0" lvl="0" marL="0" rtl="0" algn="l">
              <a:spcBef>
                <a:spcPts val="0"/>
              </a:spcBef>
              <a:spcAft>
                <a:spcPts val="0"/>
              </a:spcAft>
              <a:buNone/>
            </a:pPr>
            <a:r>
              <a:rPr lang="en"/>
              <a:t>echo '$x &amp;&amp; $y = '. var_dump($x &amp;&amp; $y)."\n"; // false</a:t>
            </a:r>
            <a:endParaRPr/>
          </a:p>
          <a:p>
            <a:pPr indent="0" lvl="0" marL="0" rtl="0" algn="l">
              <a:spcBef>
                <a:spcPts val="0"/>
              </a:spcBef>
              <a:spcAft>
                <a:spcPts val="0"/>
              </a:spcAft>
              <a:buNone/>
            </a:pPr>
            <a:r>
              <a:rPr lang="en"/>
              <a:t>echo '$x and $y = '. var_dump($x and $y)."\n"; //false</a:t>
            </a:r>
            <a:endParaRPr/>
          </a:p>
          <a:p>
            <a:pPr indent="0" lvl="0" marL="0" rtl="0" algn="l">
              <a:spcBef>
                <a:spcPts val="0"/>
              </a:spcBef>
              <a:spcAft>
                <a:spcPts val="0"/>
              </a:spcAft>
              <a:buNone/>
            </a:pPr>
            <a:r>
              <a:rPr lang="en"/>
              <a:t>echo '$x || $y = '. var_dump($x || $y)."\n"; //true</a:t>
            </a:r>
            <a:endParaRPr/>
          </a:p>
          <a:p>
            <a:pPr indent="0" lvl="0" marL="0" rtl="0" algn="l">
              <a:spcBef>
                <a:spcPts val="0"/>
              </a:spcBef>
              <a:spcAft>
                <a:spcPts val="0"/>
              </a:spcAft>
              <a:buNone/>
            </a:pPr>
            <a:r>
              <a:rPr lang="en"/>
              <a:t>echo '$x or $y = '. var_dump($x or $y)."\n";//true</a:t>
            </a:r>
            <a:endParaRPr/>
          </a:p>
          <a:p>
            <a:pPr indent="0" lvl="0" marL="0" rtl="0" algn="l">
              <a:spcBef>
                <a:spcPts val="0"/>
              </a:spcBef>
              <a:spcAft>
                <a:spcPts val="0"/>
              </a:spcAft>
              <a:buNone/>
            </a:pPr>
            <a:r>
              <a:rPr lang="en"/>
              <a:t>echo '!$x  = '. var_dump(!$x)."\n";//false</a:t>
            </a:r>
            <a:endParaRPr/>
          </a:p>
          <a:p>
            <a:pPr indent="0" lvl="0" marL="0" rtl="0" algn="l">
              <a:spcBef>
                <a:spcPts val="0"/>
              </a:spcBef>
              <a:spcAft>
                <a:spcPts val="0"/>
              </a:spcAft>
              <a:buNone/>
            </a:pPr>
            <a:r>
              <a:rPr lang="en"/>
              <a:t>echo '$x xor $y = '. var_dump($x xor $y)."\n";//true</a:t>
            </a:r>
            <a:endParaRPr/>
          </a:p>
          <a:p>
            <a:pPr indent="0" lvl="0" marL="0" rtl="0" algn="l">
              <a:spcBef>
                <a:spcPts val="0"/>
              </a:spcBef>
              <a:spcAft>
                <a:spcPts val="1600"/>
              </a:spcAft>
              <a:buNone/>
            </a:pPr>
            <a:r>
              <a:t/>
            </a:r>
            <a:endParaRPr/>
          </a:p>
        </p:txBody>
      </p:sp>
      <p:sp>
        <p:nvSpPr>
          <p:cNvPr id="656" name="Google Shape;656;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String operators and functions</a:t>
            </a:r>
            <a:endParaRPr/>
          </a:p>
        </p:txBody>
      </p:sp>
      <p:sp>
        <p:nvSpPr>
          <p:cNvPr id="662" name="Google Shape;662;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a:t>
            </a:r>
            <a:r>
              <a:rPr lang="en" u="sng">
                <a:solidFill>
                  <a:schemeClr val="hlink"/>
                </a:solidFill>
                <a:hlinkClick r:id="rId3"/>
              </a:rPr>
              <a:t> string</a:t>
            </a:r>
            <a:r>
              <a:rPr lang="en"/>
              <a:t> operators. </a:t>
            </a:r>
            <a:endParaRPr/>
          </a:p>
          <a:p>
            <a:pPr indent="-342900" lvl="0" marL="457200" rtl="0" algn="l">
              <a:spcBef>
                <a:spcPts val="1600"/>
              </a:spcBef>
              <a:spcAft>
                <a:spcPts val="0"/>
              </a:spcAft>
              <a:buSzPts val="1800"/>
              <a:buChar char="➢"/>
            </a:pPr>
            <a:r>
              <a:rPr lang="en"/>
              <a:t>The first is the concatenation operator ('.'), which returns the concatenation of its right and left arguments. </a:t>
            </a:r>
            <a:endParaRPr/>
          </a:p>
          <a:p>
            <a:pPr indent="-342900" lvl="0" marL="457200" rtl="0" algn="l">
              <a:spcBef>
                <a:spcPts val="0"/>
              </a:spcBef>
              <a:spcAft>
                <a:spcPts val="0"/>
              </a:spcAft>
              <a:buSzPts val="1800"/>
              <a:buChar char="➢"/>
            </a:pPr>
            <a:r>
              <a:rPr lang="en"/>
              <a:t>The second is the concatenating assignment operator ('.='), which appends the argument on the right side to the argument on the left side. </a:t>
            </a:r>
            <a:endParaRPr/>
          </a:p>
          <a:p>
            <a:pPr indent="0" lvl="0" marL="457200" rtl="0" algn="l">
              <a:spcBef>
                <a:spcPts val="1600"/>
              </a:spcBef>
              <a:spcAft>
                <a:spcPts val="0"/>
              </a:spcAft>
              <a:buNone/>
            </a:pPr>
            <a:r>
              <a:rPr lang="en" sz="1700">
                <a:solidFill>
                  <a:srgbClr val="0000BB"/>
                </a:solidFill>
                <a:latin typeface="Roboto Mono"/>
                <a:ea typeface="Roboto Mono"/>
                <a:cs typeface="Roboto Mono"/>
                <a:sym typeface="Roboto Mono"/>
              </a:rPr>
              <a:t>&lt;</a:t>
            </a:r>
            <a:r>
              <a:rPr lang="en" sz="1400">
                <a:solidFill>
                  <a:srgbClr val="0000BB"/>
                </a:solidFill>
                <a:latin typeface="Roboto Mono"/>
                <a:ea typeface="Roboto Mono"/>
                <a:cs typeface="Roboto Mono"/>
                <a:sym typeface="Roboto Mono"/>
              </a:rPr>
              <a:t>?php</a:t>
            </a:r>
            <a:endParaRPr sz="1400">
              <a:solidFill>
                <a:srgbClr val="0000BB"/>
              </a:solidFill>
              <a:latin typeface="Roboto Mono"/>
              <a:ea typeface="Roboto Mono"/>
              <a:cs typeface="Roboto Mono"/>
              <a:sym typeface="Roboto Mono"/>
            </a:endParaRPr>
          </a:p>
          <a:p>
            <a:pPr indent="0" lvl="0" marL="914400" rtl="0" algn="l">
              <a:spcBef>
                <a:spcPts val="0"/>
              </a:spcBef>
              <a:spcAft>
                <a:spcPts val="0"/>
              </a:spcAft>
              <a:buNone/>
            </a:pPr>
            <a:r>
              <a:rPr lang="en" sz="1400">
                <a:solidFill>
                  <a:srgbClr val="0000BB"/>
                </a:solidFill>
                <a:latin typeface="Roboto Mono"/>
                <a:ea typeface="Roboto Mono"/>
                <a:cs typeface="Roboto Mono"/>
                <a:sym typeface="Roboto Mono"/>
              </a:rPr>
              <a:t>$a </a:t>
            </a:r>
            <a:r>
              <a:rPr lang="en" sz="1400">
                <a:solidFill>
                  <a:srgbClr val="007700"/>
                </a:solidFill>
                <a:latin typeface="Roboto Mono"/>
                <a:ea typeface="Roboto Mono"/>
                <a:cs typeface="Roboto Mono"/>
                <a:sym typeface="Roboto Mono"/>
              </a:rPr>
              <a:t>= </a:t>
            </a:r>
            <a:r>
              <a:rPr lang="en" sz="1400">
                <a:solidFill>
                  <a:srgbClr val="DD0000"/>
                </a:solidFill>
                <a:latin typeface="Roboto Mono"/>
                <a:ea typeface="Roboto Mono"/>
                <a:cs typeface="Roboto Mono"/>
                <a:sym typeface="Roboto Mono"/>
              </a:rPr>
              <a:t>"Hello "</a:t>
            </a:r>
            <a:r>
              <a:rPr lang="en" sz="1400">
                <a:solidFill>
                  <a:srgbClr val="007700"/>
                </a:solidFill>
                <a:latin typeface="Roboto Mono"/>
                <a:ea typeface="Roboto Mono"/>
                <a:cs typeface="Roboto Mono"/>
                <a:sym typeface="Roboto Mono"/>
              </a:rPr>
              <a:t>;</a:t>
            </a:r>
            <a:endParaRPr sz="1400">
              <a:solidFill>
                <a:srgbClr val="007700"/>
              </a:solidFill>
              <a:latin typeface="Roboto Mono"/>
              <a:ea typeface="Roboto Mono"/>
              <a:cs typeface="Roboto Mono"/>
              <a:sym typeface="Roboto Mono"/>
            </a:endParaRPr>
          </a:p>
          <a:p>
            <a:pPr indent="0" lvl="0" marL="914400" rtl="0" algn="l">
              <a:spcBef>
                <a:spcPts val="0"/>
              </a:spcBef>
              <a:spcAft>
                <a:spcPts val="0"/>
              </a:spcAft>
              <a:buNone/>
            </a:pPr>
            <a:r>
              <a:rPr lang="en" sz="1400">
                <a:solidFill>
                  <a:srgbClr val="0000BB"/>
                </a:solidFill>
                <a:latin typeface="Roboto Mono"/>
                <a:ea typeface="Roboto Mono"/>
                <a:cs typeface="Roboto Mono"/>
                <a:sym typeface="Roboto Mono"/>
              </a:rPr>
              <a:t>$b </a:t>
            </a:r>
            <a:r>
              <a:rPr lang="en" sz="1400">
                <a:solidFill>
                  <a:srgbClr val="007700"/>
                </a:solidFill>
                <a:latin typeface="Roboto Mono"/>
                <a:ea typeface="Roboto Mono"/>
                <a:cs typeface="Roboto Mono"/>
                <a:sym typeface="Roboto Mono"/>
              </a:rPr>
              <a:t>= </a:t>
            </a:r>
            <a:r>
              <a:rPr lang="en" sz="1400">
                <a:solidFill>
                  <a:srgbClr val="0000BB"/>
                </a:solidFill>
                <a:latin typeface="Roboto Mono"/>
                <a:ea typeface="Roboto Mono"/>
                <a:cs typeface="Roboto Mono"/>
                <a:sym typeface="Roboto Mono"/>
              </a:rPr>
              <a:t>$a </a:t>
            </a:r>
            <a:r>
              <a:rPr lang="en" sz="1400">
                <a:solidFill>
                  <a:srgbClr val="007700"/>
                </a:solidFill>
                <a:latin typeface="Roboto Mono"/>
                <a:ea typeface="Roboto Mono"/>
                <a:cs typeface="Roboto Mono"/>
                <a:sym typeface="Roboto Mono"/>
              </a:rPr>
              <a:t>. </a:t>
            </a:r>
            <a:r>
              <a:rPr lang="en" sz="1400">
                <a:solidFill>
                  <a:srgbClr val="DD0000"/>
                </a:solidFill>
                <a:latin typeface="Roboto Mono"/>
                <a:ea typeface="Roboto Mono"/>
                <a:cs typeface="Roboto Mono"/>
                <a:sym typeface="Roboto Mono"/>
              </a:rPr>
              <a:t>"World!"</a:t>
            </a:r>
            <a:r>
              <a:rPr lang="en" sz="1400">
                <a:solidFill>
                  <a:srgbClr val="007700"/>
                </a:solidFill>
                <a:latin typeface="Roboto Mono"/>
                <a:ea typeface="Roboto Mono"/>
                <a:cs typeface="Roboto Mono"/>
                <a:sym typeface="Roboto Mono"/>
              </a:rPr>
              <a:t>; </a:t>
            </a:r>
            <a:r>
              <a:rPr lang="en" sz="1400">
                <a:solidFill>
                  <a:srgbClr val="FF8000"/>
                </a:solidFill>
                <a:latin typeface="Roboto Mono"/>
                <a:ea typeface="Roboto Mono"/>
                <a:cs typeface="Roboto Mono"/>
                <a:sym typeface="Roboto Mono"/>
              </a:rPr>
              <a:t>// now $b contains "Hello World!"</a:t>
            </a:r>
            <a:endParaRPr sz="1400">
              <a:solidFill>
                <a:srgbClr val="FF8000"/>
              </a:solidFill>
              <a:latin typeface="Roboto Mono"/>
              <a:ea typeface="Roboto Mono"/>
              <a:cs typeface="Roboto Mono"/>
              <a:sym typeface="Roboto Mono"/>
            </a:endParaRPr>
          </a:p>
          <a:p>
            <a:pPr indent="0" lvl="0" marL="914400" rtl="0" algn="l">
              <a:spcBef>
                <a:spcPts val="0"/>
              </a:spcBef>
              <a:spcAft>
                <a:spcPts val="0"/>
              </a:spcAft>
              <a:buNone/>
            </a:pPr>
            <a:r>
              <a:rPr lang="en" sz="1400">
                <a:solidFill>
                  <a:srgbClr val="0000BB"/>
                </a:solidFill>
                <a:latin typeface="Roboto Mono"/>
                <a:ea typeface="Roboto Mono"/>
                <a:cs typeface="Roboto Mono"/>
                <a:sym typeface="Roboto Mono"/>
              </a:rPr>
              <a:t>$a </a:t>
            </a:r>
            <a:r>
              <a:rPr lang="en" sz="1400">
                <a:solidFill>
                  <a:srgbClr val="007700"/>
                </a:solidFill>
                <a:latin typeface="Roboto Mono"/>
                <a:ea typeface="Roboto Mono"/>
                <a:cs typeface="Roboto Mono"/>
                <a:sym typeface="Roboto Mono"/>
              </a:rPr>
              <a:t>= </a:t>
            </a:r>
            <a:r>
              <a:rPr lang="en" sz="1400">
                <a:solidFill>
                  <a:srgbClr val="DD0000"/>
                </a:solidFill>
                <a:latin typeface="Roboto Mono"/>
                <a:ea typeface="Roboto Mono"/>
                <a:cs typeface="Roboto Mono"/>
                <a:sym typeface="Roboto Mono"/>
              </a:rPr>
              <a:t>"Hello "</a:t>
            </a:r>
            <a:r>
              <a:rPr lang="en" sz="1400">
                <a:solidFill>
                  <a:srgbClr val="007700"/>
                </a:solidFill>
                <a:latin typeface="Roboto Mono"/>
                <a:ea typeface="Roboto Mono"/>
                <a:cs typeface="Roboto Mono"/>
                <a:sym typeface="Roboto Mono"/>
              </a:rPr>
              <a:t>;</a:t>
            </a:r>
            <a:endParaRPr sz="1400">
              <a:solidFill>
                <a:srgbClr val="007700"/>
              </a:solidFill>
              <a:latin typeface="Roboto Mono"/>
              <a:ea typeface="Roboto Mono"/>
              <a:cs typeface="Roboto Mono"/>
              <a:sym typeface="Roboto Mono"/>
            </a:endParaRPr>
          </a:p>
          <a:p>
            <a:pPr indent="0" lvl="0" marL="914400" rtl="0" algn="l">
              <a:spcBef>
                <a:spcPts val="0"/>
              </a:spcBef>
              <a:spcAft>
                <a:spcPts val="0"/>
              </a:spcAft>
              <a:buNone/>
            </a:pPr>
            <a:r>
              <a:rPr lang="en" sz="1400">
                <a:solidFill>
                  <a:srgbClr val="0000BB"/>
                </a:solidFill>
                <a:latin typeface="Roboto Mono"/>
                <a:ea typeface="Roboto Mono"/>
                <a:cs typeface="Roboto Mono"/>
                <a:sym typeface="Roboto Mono"/>
              </a:rPr>
              <a:t>$a </a:t>
            </a:r>
            <a:r>
              <a:rPr lang="en" sz="1400">
                <a:solidFill>
                  <a:srgbClr val="007700"/>
                </a:solidFill>
                <a:latin typeface="Roboto Mono"/>
                <a:ea typeface="Roboto Mono"/>
                <a:cs typeface="Roboto Mono"/>
                <a:sym typeface="Roboto Mono"/>
              </a:rPr>
              <a:t>.= </a:t>
            </a:r>
            <a:r>
              <a:rPr lang="en" sz="1400">
                <a:solidFill>
                  <a:srgbClr val="DD0000"/>
                </a:solidFill>
                <a:latin typeface="Roboto Mono"/>
                <a:ea typeface="Roboto Mono"/>
                <a:cs typeface="Roboto Mono"/>
                <a:sym typeface="Roboto Mono"/>
              </a:rPr>
              <a:t>"World!"</a:t>
            </a:r>
            <a:r>
              <a:rPr lang="en" sz="1400">
                <a:solidFill>
                  <a:srgbClr val="007700"/>
                </a:solidFill>
                <a:latin typeface="Roboto Mono"/>
                <a:ea typeface="Roboto Mono"/>
                <a:cs typeface="Roboto Mono"/>
                <a:sym typeface="Roboto Mono"/>
              </a:rPr>
              <a:t>; </a:t>
            </a:r>
            <a:r>
              <a:rPr lang="en" sz="1400">
                <a:solidFill>
                  <a:srgbClr val="FF8000"/>
                </a:solidFill>
                <a:latin typeface="Roboto Mono"/>
                <a:ea typeface="Roboto Mono"/>
                <a:cs typeface="Roboto Mono"/>
                <a:sym typeface="Roboto Mono"/>
              </a:rPr>
              <a:t>// now $a contains "Hello World!"</a:t>
            </a:r>
            <a:endParaRPr sz="1400">
              <a:solidFill>
                <a:srgbClr val="FF8000"/>
              </a:solidFill>
              <a:latin typeface="Roboto Mono"/>
              <a:ea typeface="Roboto Mono"/>
              <a:cs typeface="Roboto Mono"/>
              <a:sym typeface="Roboto Mono"/>
            </a:endParaRPr>
          </a:p>
          <a:p>
            <a:pPr indent="0" lvl="0" marL="457200" rtl="0" algn="l">
              <a:spcBef>
                <a:spcPts val="0"/>
              </a:spcBef>
              <a:spcAft>
                <a:spcPts val="0"/>
              </a:spcAft>
              <a:buNone/>
            </a:pPr>
            <a:r>
              <a:rPr lang="en" sz="1400">
                <a:solidFill>
                  <a:srgbClr val="0000BB"/>
                </a:solidFill>
                <a:latin typeface="Roboto Mono"/>
                <a:ea typeface="Roboto Mono"/>
                <a:cs typeface="Roboto Mono"/>
                <a:sym typeface="Roboto Mono"/>
              </a:rPr>
              <a:t>?&gt;</a:t>
            </a:r>
            <a:endParaRPr sz="1400">
              <a:solidFill>
                <a:srgbClr val="0000BB"/>
              </a:solidFill>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663" name="Google Shape;663;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9"/>
          <p:cNvSpPr txBox="1"/>
          <p:nvPr>
            <p:ph type="title"/>
          </p:nvPr>
        </p:nvSpPr>
        <p:spPr>
          <a:xfrm>
            <a:off x="311700" y="14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functions: some of them</a:t>
            </a:r>
            <a:endParaRPr/>
          </a:p>
        </p:txBody>
      </p:sp>
      <p:sp>
        <p:nvSpPr>
          <p:cNvPr id="669" name="Google Shape;669;p99"/>
          <p:cNvSpPr txBox="1"/>
          <p:nvPr>
            <p:ph idx="1" type="body"/>
          </p:nvPr>
        </p:nvSpPr>
        <p:spPr>
          <a:xfrm>
            <a:off x="311700" y="794650"/>
            <a:ext cx="8520600" cy="42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$hello = "Hello";</a:t>
            </a:r>
            <a:endParaRPr sz="1600"/>
          </a:p>
          <a:p>
            <a:pPr indent="0" lvl="0" marL="0" rtl="0" algn="l">
              <a:spcBef>
                <a:spcPts val="0"/>
              </a:spcBef>
              <a:spcAft>
                <a:spcPts val="0"/>
              </a:spcAft>
              <a:buNone/>
            </a:pPr>
            <a:r>
              <a:rPr lang="en" sz="1600"/>
              <a:t>echo "To upper case ".strtoupper($hello)."\n";</a:t>
            </a:r>
            <a:endParaRPr sz="1600"/>
          </a:p>
          <a:p>
            <a:pPr indent="0" lvl="0" marL="0" rtl="0" algn="l">
              <a:spcBef>
                <a:spcPts val="0"/>
              </a:spcBef>
              <a:spcAft>
                <a:spcPts val="0"/>
              </a:spcAft>
              <a:buNone/>
            </a:pPr>
            <a:r>
              <a:rPr lang="en" sz="1600"/>
              <a:t>echo "To lower case ".strtolower($hello)."\n";</a:t>
            </a:r>
            <a:endParaRPr sz="1600"/>
          </a:p>
          <a:p>
            <a:pPr indent="0" lvl="0" marL="0" rtl="0" algn="l">
              <a:spcBef>
                <a:spcPts val="0"/>
              </a:spcBef>
              <a:spcAft>
                <a:spcPts val="0"/>
              </a:spcAft>
              <a:buNone/>
            </a:pPr>
            <a:r>
              <a:rPr lang="en" sz="1600"/>
              <a:t>echo "Number of character ".strlen($hello)."\n";</a:t>
            </a:r>
            <a:endParaRPr sz="1600"/>
          </a:p>
          <a:p>
            <a:pPr indent="0" lvl="0" marL="0" rtl="0" algn="l">
              <a:spcBef>
                <a:spcPts val="0"/>
              </a:spcBef>
              <a:spcAft>
                <a:spcPts val="0"/>
              </a:spcAft>
              <a:buNone/>
            </a:pPr>
            <a:r>
              <a:rPr lang="en" sz="1600"/>
              <a:t>echo "Check o availability in hello ".str_contains($hello,"o")."\n";</a:t>
            </a:r>
            <a:endParaRPr sz="1600"/>
          </a:p>
          <a:p>
            <a:pPr indent="0" lvl="0" marL="0" rtl="0" algn="l">
              <a:spcBef>
                <a:spcPts val="0"/>
              </a:spcBef>
              <a:spcAft>
                <a:spcPts val="0"/>
              </a:spcAft>
              <a:buNone/>
            </a:pPr>
            <a:r>
              <a:rPr lang="en" sz="1600"/>
              <a:t>$hello = "     Hello     ";</a:t>
            </a:r>
            <a:endParaRPr sz="1600"/>
          </a:p>
          <a:p>
            <a:pPr indent="0" lvl="0" marL="0" rtl="0" algn="l">
              <a:spcBef>
                <a:spcPts val="0"/>
              </a:spcBef>
              <a:spcAft>
                <a:spcPts val="0"/>
              </a:spcAft>
              <a:buNone/>
            </a:pPr>
            <a:r>
              <a:rPr lang="en" sz="1600"/>
              <a:t>echo "trim ".trim($hello)."\n";</a:t>
            </a:r>
            <a:endParaRPr sz="1600"/>
          </a:p>
          <a:p>
            <a:pPr indent="0" lvl="0" marL="0" rtl="0" algn="l">
              <a:spcBef>
                <a:spcPts val="0"/>
              </a:spcBef>
              <a:spcAft>
                <a:spcPts val="0"/>
              </a:spcAft>
              <a:buNone/>
            </a:pPr>
            <a:r>
              <a:rPr lang="en" sz="1600"/>
              <a:t>$detail = &lt;&lt;&lt;END</a:t>
            </a:r>
            <a:endParaRPr sz="1600"/>
          </a:p>
          <a:p>
            <a:pPr indent="0" lvl="0" marL="0" rtl="0" algn="l">
              <a:spcBef>
                <a:spcPts val="0"/>
              </a:spcBef>
              <a:spcAft>
                <a:spcPts val="0"/>
              </a:spcAft>
              <a:buNone/>
            </a:pPr>
            <a:r>
              <a:rPr lang="en" sz="1600"/>
              <a:t>            My name is Abebe Kebede</a:t>
            </a:r>
            <a:endParaRPr sz="1600"/>
          </a:p>
          <a:p>
            <a:pPr indent="0" lvl="0" marL="0" rtl="0" algn="l">
              <a:spcBef>
                <a:spcPts val="0"/>
              </a:spcBef>
              <a:spcAft>
                <a:spcPts val="0"/>
              </a:spcAft>
              <a:buNone/>
            </a:pPr>
            <a:r>
              <a:rPr lang="en" sz="1600"/>
              <a:t>            I'm &lt;b&gt;23&lt;/b&gt; years old</a:t>
            </a:r>
            <a:endParaRPr sz="1600"/>
          </a:p>
          <a:p>
            <a:pPr indent="0" lvl="0" marL="0" rtl="0" algn="l">
              <a:spcBef>
                <a:spcPts val="0"/>
              </a:spcBef>
              <a:spcAft>
                <a:spcPts val="0"/>
              </a:spcAft>
              <a:buNone/>
            </a:pPr>
            <a:r>
              <a:rPr lang="en" sz="1600"/>
              <a:t>            I'm from &lt;em&gt;Ethiopia&lt;/em&gt;</a:t>
            </a:r>
            <a:endParaRPr sz="1600"/>
          </a:p>
          <a:p>
            <a:pPr indent="0" lvl="0" marL="0" rtl="0" algn="l">
              <a:spcBef>
                <a:spcPts val="0"/>
              </a:spcBef>
              <a:spcAft>
                <a:spcPts val="0"/>
              </a:spcAft>
              <a:buNone/>
            </a:pPr>
            <a:r>
              <a:rPr lang="en" sz="1600"/>
              <a:t>            \n</a:t>
            </a:r>
            <a:endParaRPr sz="1600"/>
          </a:p>
          <a:p>
            <a:pPr indent="0" lvl="0" marL="0" rtl="0" algn="l">
              <a:spcBef>
                <a:spcPts val="0"/>
              </a:spcBef>
              <a:spcAft>
                <a:spcPts val="0"/>
              </a:spcAft>
              <a:buNone/>
            </a:pPr>
            <a:r>
              <a:rPr lang="en" sz="1600"/>
              <a:t>            END;</a:t>
            </a:r>
            <a:endParaRPr sz="1600"/>
          </a:p>
          <a:p>
            <a:pPr indent="0" lvl="0" marL="0" rtl="0" algn="l">
              <a:spcBef>
                <a:spcPts val="0"/>
              </a:spcBef>
              <a:spcAft>
                <a:spcPts val="0"/>
              </a:spcAft>
              <a:buNone/>
            </a:pPr>
            <a:r>
              <a:rPr lang="en" sz="1600"/>
              <a:t>echo $detail;      </a:t>
            </a:r>
            <a:endParaRPr sz="1600"/>
          </a:p>
          <a:p>
            <a:pPr indent="0" lvl="0" marL="0" rtl="0" algn="l">
              <a:spcBef>
                <a:spcPts val="0"/>
              </a:spcBef>
              <a:spcAft>
                <a:spcPts val="0"/>
              </a:spcAft>
              <a:buNone/>
            </a:pPr>
            <a:r>
              <a:rPr lang="en" sz="1600"/>
              <a:t>echo htmlentities($detail);</a:t>
            </a:r>
            <a:endParaRPr sz="1600"/>
          </a:p>
          <a:p>
            <a:pPr indent="0" lvl="0" marL="0" rtl="0" algn="l">
              <a:spcBef>
                <a:spcPts val="0"/>
              </a:spcBef>
              <a:spcAft>
                <a:spcPts val="0"/>
              </a:spcAft>
              <a:buNone/>
            </a:pPr>
            <a:r>
              <a:t/>
            </a:r>
            <a:endParaRPr sz="1600"/>
          </a:p>
        </p:txBody>
      </p:sp>
      <p:sp>
        <p:nvSpPr>
          <p:cNvPr id="670" name="Google Shape;670;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Array operators</a:t>
            </a:r>
            <a:endParaRPr/>
          </a:p>
        </p:txBody>
      </p:sp>
      <p:sp>
        <p:nvSpPr>
          <p:cNvPr id="676" name="Google Shape;676;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Create an Array</a:t>
            </a:r>
            <a:endParaRPr/>
          </a:p>
          <a:p>
            <a:pPr indent="-342900" lvl="0" marL="914400" rtl="0" algn="l">
              <a:spcBef>
                <a:spcPts val="0"/>
              </a:spcBef>
              <a:spcAft>
                <a:spcPts val="0"/>
              </a:spcAft>
              <a:buSzPts val="1800"/>
              <a:buAutoNum type="alphaLcPeriod"/>
            </a:pPr>
            <a:r>
              <a:rPr lang="en"/>
              <a:t>$books = [“PHP”,”HTML”, “CSS”];</a:t>
            </a:r>
            <a:endParaRPr/>
          </a:p>
          <a:p>
            <a:pPr indent="-342900" lvl="0" marL="914400" rtl="0" algn="l">
              <a:spcBef>
                <a:spcPts val="0"/>
              </a:spcBef>
              <a:spcAft>
                <a:spcPts val="0"/>
              </a:spcAft>
              <a:buSzPts val="1800"/>
              <a:buAutoNum type="alphaLcPeriod"/>
            </a:pPr>
            <a:r>
              <a:rPr lang="en"/>
              <a:t>$books = array(“PHP” “HTML”, “CSS”);</a:t>
            </a:r>
            <a:endParaRPr/>
          </a:p>
          <a:p>
            <a:pPr indent="-342900" lvl="0" marL="914400" rtl="0" algn="l">
              <a:spcBef>
                <a:spcPts val="0"/>
              </a:spcBef>
              <a:spcAft>
                <a:spcPts val="0"/>
              </a:spcAft>
              <a:buSzPts val="1800"/>
              <a:buAutoNum type="alphaLcPeriod"/>
            </a:pPr>
            <a:r>
              <a:rPr lang="en"/>
              <a:t>$books = [“one” =&gt; “PHP”, “two” =&gt; “HTML”, “three” =&gt;”CSS”];</a:t>
            </a:r>
            <a:endParaRPr/>
          </a:p>
          <a:p>
            <a:pPr indent="-342900" lvl="0" marL="914400" rtl="0" algn="l">
              <a:spcBef>
                <a:spcPts val="0"/>
              </a:spcBef>
              <a:spcAft>
                <a:spcPts val="0"/>
              </a:spcAft>
              <a:buSzPts val="1800"/>
              <a:buAutoNum type="alphaLcPeriod"/>
            </a:pPr>
            <a:r>
              <a:rPr lang="en"/>
              <a:t>$books = []; // empty array</a:t>
            </a:r>
            <a:endParaRPr/>
          </a:p>
          <a:p>
            <a:pPr indent="-342900" lvl="0" marL="914400" rtl="0" algn="l">
              <a:spcBef>
                <a:spcPts val="0"/>
              </a:spcBef>
              <a:spcAft>
                <a:spcPts val="0"/>
              </a:spcAft>
              <a:buSzPts val="1800"/>
              <a:buAutoNum type="alphaLcPeriod"/>
            </a:pPr>
            <a:r>
              <a:rPr lang="en"/>
              <a:t>$books = array(); //empty array</a:t>
            </a:r>
            <a:endParaRPr/>
          </a:p>
        </p:txBody>
      </p:sp>
      <p:sp>
        <p:nvSpPr>
          <p:cNvPr id="677" name="Google Shape;677;p100"/>
          <p:cNvSpPr/>
          <p:nvPr/>
        </p:nvSpPr>
        <p:spPr>
          <a:xfrm flipH="1">
            <a:off x="6645975" y="445025"/>
            <a:ext cx="2398500" cy="1548900"/>
          </a:xfrm>
          <a:prstGeom prst="flowChartMagneticTap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Indexed array</a:t>
            </a:r>
            <a:endParaRPr>
              <a:latin typeface="Proxima Nova"/>
              <a:ea typeface="Proxima Nova"/>
              <a:cs typeface="Proxima Nova"/>
              <a:sym typeface="Proxima Nova"/>
            </a:endParaRPr>
          </a:p>
        </p:txBody>
      </p:sp>
      <p:sp>
        <p:nvSpPr>
          <p:cNvPr id="678" name="Google Shape;678;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Array operators</a:t>
            </a:r>
            <a:endParaRPr/>
          </a:p>
        </p:txBody>
      </p:sp>
      <p:sp>
        <p:nvSpPr>
          <p:cNvPr id="684" name="Google Shape;684;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2. Access </a:t>
            </a:r>
            <a:r>
              <a:rPr lang="en"/>
              <a:t>an Array elements</a:t>
            </a:r>
            <a:endParaRPr/>
          </a:p>
          <a:p>
            <a:pPr indent="-342900" lvl="0" marL="914400" rtl="0" algn="l">
              <a:lnSpc>
                <a:spcPct val="100000"/>
              </a:lnSpc>
              <a:spcBef>
                <a:spcPts val="1600"/>
              </a:spcBef>
              <a:spcAft>
                <a:spcPts val="0"/>
              </a:spcAft>
              <a:buSzPts val="1800"/>
              <a:buAutoNum type="alphaLcPeriod"/>
            </a:pPr>
            <a:r>
              <a:rPr lang="en"/>
              <a:t>$books = [“PHP”,”HTML”, “CSS”];//</a:t>
            </a:r>
            <a:endParaRPr/>
          </a:p>
          <a:p>
            <a:pPr indent="0" lvl="0" marL="1371600" rtl="0" algn="l">
              <a:lnSpc>
                <a:spcPct val="100000"/>
              </a:lnSpc>
              <a:spcBef>
                <a:spcPts val="1600"/>
              </a:spcBef>
              <a:spcAft>
                <a:spcPts val="0"/>
              </a:spcAft>
              <a:buNone/>
            </a:pPr>
            <a:r>
              <a:rPr lang="en"/>
              <a:t>echo “The first book “. $books[0]; echo “The last book “.$books[2];</a:t>
            </a:r>
            <a:endParaRPr/>
          </a:p>
          <a:p>
            <a:pPr indent="-342900" lvl="0" marL="914400" rtl="0" algn="l">
              <a:lnSpc>
                <a:spcPct val="100000"/>
              </a:lnSpc>
              <a:spcBef>
                <a:spcPts val="1600"/>
              </a:spcBef>
              <a:spcAft>
                <a:spcPts val="0"/>
              </a:spcAft>
              <a:buSzPts val="1800"/>
              <a:buAutoNum type="alphaLcPeriod"/>
            </a:pPr>
            <a:r>
              <a:rPr lang="en"/>
              <a:t>$books = array(“PHP” “HTML”, “CSS”);</a:t>
            </a:r>
            <a:endParaRPr/>
          </a:p>
          <a:p>
            <a:pPr indent="0" lvl="0" marL="1371600" rtl="0" algn="l">
              <a:lnSpc>
                <a:spcPct val="100000"/>
              </a:lnSpc>
              <a:spcBef>
                <a:spcPts val="1600"/>
              </a:spcBef>
              <a:spcAft>
                <a:spcPts val="0"/>
              </a:spcAft>
              <a:buNone/>
            </a:pPr>
            <a:r>
              <a:rPr lang="en"/>
              <a:t>echo “The first book “. $books[0]; echo “The last book “.$books[2];</a:t>
            </a:r>
            <a:endParaRPr/>
          </a:p>
          <a:p>
            <a:pPr indent="-342900" lvl="0" marL="914400" rtl="0" algn="l">
              <a:lnSpc>
                <a:spcPct val="100000"/>
              </a:lnSpc>
              <a:spcBef>
                <a:spcPts val="1600"/>
              </a:spcBef>
              <a:spcAft>
                <a:spcPts val="0"/>
              </a:spcAft>
              <a:buSzPts val="1800"/>
              <a:buAutoNum type="alphaLcPeriod"/>
            </a:pPr>
            <a:r>
              <a:rPr lang="en"/>
              <a:t>$books = [“one” =&gt; “PHP”, “two” =&gt; “HTML”, “three” =&gt;”CSS”];</a:t>
            </a:r>
            <a:endParaRPr/>
          </a:p>
          <a:p>
            <a:pPr indent="0" lvl="0" marL="1371600" rtl="0" algn="l">
              <a:lnSpc>
                <a:spcPct val="100000"/>
              </a:lnSpc>
              <a:spcBef>
                <a:spcPts val="1600"/>
              </a:spcBef>
              <a:spcAft>
                <a:spcPts val="0"/>
              </a:spcAft>
              <a:buNone/>
            </a:pPr>
            <a:r>
              <a:rPr lang="en"/>
              <a:t>echo “The first book “. $books[“one]; echo “The last book “.$books[“three];</a:t>
            </a:r>
            <a:endParaRPr/>
          </a:p>
          <a:p>
            <a:pPr indent="0" lvl="0" marL="0" rtl="0" algn="l">
              <a:lnSpc>
                <a:spcPct val="100000"/>
              </a:lnSpc>
              <a:spcBef>
                <a:spcPts val="1600"/>
              </a:spcBef>
              <a:spcAft>
                <a:spcPts val="1600"/>
              </a:spcAft>
              <a:buNone/>
            </a:pPr>
            <a:r>
              <a:t/>
            </a:r>
            <a:endParaRPr/>
          </a:p>
        </p:txBody>
      </p:sp>
      <p:sp>
        <p:nvSpPr>
          <p:cNvPr id="685" name="Google Shape;685;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Array operators</a:t>
            </a:r>
            <a:endParaRPr/>
          </a:p>
        </p:txBody>
      </p:sp>
      <p:sp>
        <p:nvSpPr>
          <p:cNvPr id="691" name="Google Shape;691;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3. Add </a:t>
            </a:r>
            <a:r>
              <a:rPr lang="en"/>
              <a:t> an Array elements</a:t>
            </a:r>
            <a:endParaRPr/>
          </a:p>
          <a:p>
            <a:pPr indent="-342900" lvl="0" marL="914400" rtl="0" algn="l">
              <a:lnSpc>
                <a:spcPct val="100000"/>
              </a:lnSpc>
              <a:spcBef>
                <a:spcPts val="1600"/>
              </a:spcBef>
              <a:spcAft>
                <a:spcPts val="0"/>
              </a:spcAft>
              <a:buSzPts val="1800"/>
              <a:buAutoNum type="alphaLcPeriod"/>
            </a:pPr>
            <a:r>
              <a:rPr lang="en"/>
              <a:t>$books = [“PHP”,”HTML”, “CSS”];</a:t>
            </a:r>
            <a:endParaRPr/>
          </a:p>
          <a:p>
            <a:pPr indent="-342900" lvl="0" marL="914400" rtl="0" algn="l">
              <a:lnSpc>
                <a:spcPct val="100000"/>
              </a:lnSpc>
              <a:spcBef>
                <a:spcPts val="0"/>
              </a:spcBef>
              <a:spcAft>
                <a:spcPts val="0"/>
              </a:spcAft>
              <a:buSzPts val="1800"/>
              <a:buAutoNum type="alphaLcPeriod"/>
            </a:pPr>
            <a:r>
              <a:rPr lang="en"/>
              <a:t>$books[] = “MySql”;</a:t>
            </a:r>
            <a:endParaRPr/>
          </a:p>
          <a:p>
            <a:pPr indent="-342900" lvl="0" marL="914400" rtl="0" algn="l">
              <a:lnSpc>
                <a:spcPct val="100000"/>
              </a:lnSpc>
              <a:spcBef>
                <a:spcPts val="0"/>
              </a:spcBef>
              <a:spcAft>
                <a:spcPts val="0"/>
              </a:spcAft>
              <a:buSzPts val="1800"/>
              <a:buAutoNum type="alphaLcPeriod"/>
            </a:pPr>
            <a:r>
              <a:rPr lang="en"/>
              <a:t>$books = array(“PHP” “HTML”, “CSS”);</a:t>
            </a:r>
            <a:endParaRPr/>
          </a:p>
          <a:p>
            <a:pPr indent="-342900" lvl="0" marL="914400" rtl="0" algn="l">
              <a:lnSpc>
                <a:spcPct val="100000"/>
              </a:lnSpc>
              <a:spcBef>
                <a:spcPts val="0"/>
              </a:spcBef>
              <a:spcAft>
                <a:spcPts val="0"/>
              </a:spcAft>
              <a:buSzPts val="1800"/>
              <a:buAutoNum type="alphaLcPeriod"/>
            </a:pPr>
            <a:r>
              <a:rPr lang="en"/>
              <a:t>$books[] = “Java”;</a:t>
            </a:r>
            <a:endParaRPr/>
          </a:p>
          <a:p>
            <a:pPr indent="-342900" lvl="0" marL="914400" rtl="0" algn="l">
              <a:lnSpc>
                <a:spcPct val="100000"/>
              </a:lnSpc>
              <a:spcBef>
                <a:spcPts val="0"/>
              </a:spcBef>
              <a:spcAft>
                <a:spcPts val="0"/>
              </a:spcAft>
              <a:buSzPts val="1800"/>
              <a:buAutoNum type="alphaLcPeriod"/>
            </a:pPr>
            <a:r>
              <a:rPr lang="en"/>
              <a:t>$books = [“one” =&gt; “PHP”, “two” =&gt; “HTML”, “three” =&gt;”CSS”];</a:t>
            </a:r>
            <a:endParaRPr/>
          </a:p>
          <a:p>
            <a:pPr indent="-342900" lvl="0" marL="914400" marR="0" rtl="0" algn="l">
              <a:lnSpc>
                <a:spcPct val="100000"/>
              </a:lnSpc>
              <a:spcBef>
                <a:spcPts val="0"/>
              </a:spcBef>
              <a:spcAft>
                <a:spcPts val="0"/>
              </a:spcAft>
              <a:buSzPts val="1800"/>
              <a:buAutoNum type="alphaLcPeriod"/>
            </a:pPr>
            <a:r>
              <a:rPr lang="en"/>
              <a:t>$books = [“one” =&gt; “PHP”, “two” =&gt; “HTML”, “three” =&gt;”CSS”,”four” =&gt;”Java];</a:t>
            </a:r>
            <a:endParaRPr/>
          </a:p>
        </p:txBody>
      </p:sp>
      <p:sp>
        <p:nvSpPr>
          <p:cNvPr id="692" name="Google Shape;692;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Array operators</a:t>
            </a:r>
            <a:endParaRPr/>
          </a:p>
        </p:txBody>
      </p:sp>
      <p:sp>
        <p:nvSpPr>
          <p:cNvPr id="698" name="Google Shape;698;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4</a:t>
            </a:r>
            <a:r>
              <a:rPr lang="en"/>
              <a:t>. Replace an Array elements</a:t>
            </a:r>
            <a:endParaRPr/>
          </a:p>
          <a:p>
            <a:pPr indent="-342900" lvl="0" marL="914400" rtl="0" algn="l">
              <a:lnSpc>
                <a:spcPct val="100000"/>
              </a:lnSpc>
              <a:spcBef>
                <a:spcPts val="1600"/>
              </a:spcBef>
              <a:spcAft>
                <a:spcPts val="0"/>
              </a:spcAft>
              <a:buSzPts val="1800"/>
              <a:buAutoNum type="alphaLcPeriod"/>
            </a:pPr>
            <a:r>
              <a:rPr lang="en"/>
              <a:t>$books = [“PHP”,”HTML”, “CSS”];</a:t>
            </a:r>
            <a:endParaRPr/>
          </a:p>
          <a:p>
            <a:pPr indent="-342900" lvl="0" marL="914400" rtl="0" algn="l">
              <a:lnSpc>
                <a:spcPct val="100000"/>
              </a:lnSpc>
              <a:spcBef>
                <a:spcPts val="0"/>
              </a:spcBef>
              <a:spcAft>
                <a:spcPts val="0"/>
              </a:spcAft>
              <a:buSzPts val="1800"/>
              <a:buAutoNum type="alphaLcPeriod"/>
            </a:pPr>
            <a:r>
              <a:rPr lang="en"/>
              <a:t>$books[1] = “MySql”;</a:t>
            </a:r>
            <a:endParaRPr/>
          </a:p>
          <a:p>
            <a:pPr indent="-342900" lvl="0" marL="914400" rtl="0" algn="l">
              <a:lnSpc>
                <a:spcPct val="100000"/>
              </a:lnSpc>
              <a:spcBef>
                <a:spcPts val="0"/>
              </a:spcBef>
              <a:spcAft>
                <a:spcPts val="0"/>
              </a:spcAft>
              <a:buSzPts val="1800"/>
              <a:buAutoNum type="alphaLcPeriod"/>
            </a:pPr>
            <a:r>
              <a:rPr lang="en"/>
              <a:t>$books = array(“PHP” “HTML”, “CSS”);</a:t>
            </a:r>
            <a:endParaRPr/>
          </a:p>
          <a:p>
            <a:pPr indent="-342900" lvl="0" marL="914400" rtl="0" algn="l">
              <a:lnSpc>
                <a:spcPct val="100000"/>
              </a:lnSpc>
              <a:spcBef>
                <a:spcPts val="0"/>
              </a:spcBef>
              <a:spcAft>
                <a:spcPts val="0"/>
              </a:spcAft>
              <a:buSzPts val="1800"/>
              <a:buAutoNum type="alphaLcPeriod"/>
            </a:pPr>
            <a:r>
              <a:rPr lang="en"/>
              <a:t>$books[0] = “Java”;</a:t>
            </a:r>
            <a:endParaRPr/>
          </a:p>
          <a:p>
            <a:pPr indent="-342900" lvl="0" marL="914400" rtl="0" algn="l">
              <a:lnSpc>
                <a:spcPct val="100000"/>
              </a:lnSpc>
              <a:spcBef>
                <a:spcPts val="0"/>
              </a:spcBef>
              <a:spcAft>
                <a:spcPts val="0"/>
              </a:spcAft>
              <a:buSzPts val="1800"/>
              <a:buAutoNum type="alphaLcPeriod"/>
            </a:pPr>
            <a:r>
              <a:rPr lang="en"/>
              <a:t>$books = [“one” =&gt; “PHP”, “two” =&gt; “HTML”, “three” =&gt;”CSS”];</a:t>
            </a:r>
            <a:endParaRPr/>
          </a:p>
          <a:p>
            <a:pPr indent="-342900" lvl="0" marL="914400" marR="0" rtl="0" algn="l">
              <a:lnSpc>
                <a:spcPct val="100000"/>
              </a:lnSpc>
              <a:spcBef>
                <a:spcPts val="0"/>
              </a:spcBef>
              <a:spcAft>
                <a:spcPts val="0"/>
              </a:spcAft>
              <a:buSzPts val="1800"/>
              <a:buAutoNum type="alphaLcPeriod"/>
            </a:pPr>
            <a:r>
              <a:rPr lang="en"/>
              <a:t>$books = [“one” =&gt; “Java”];</a:t>
            </a:r>
            <a:endParaRPr/>
          </a:p>
        </p:txBody>
      </p:sp>
      <p:sp>
        <p:nvSpPr>
          <p:cNvPr id="699" name="Google Shape;699;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XAMPP</a:t>
            </a:r>
            <a:endParaRPr/>
          </a:p>
        </p:txBody>
      </p:sp>
      <p:sp>
        <p:nvSpPr>
          <p:cNvPr id="174" name="Google Shape;17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XAMPP directory</a:t>
            </a:r>
            <a:endParaRPr/>
          </a:p>
          <a:p>
            <a:pPr indent="-342900" lvl="0" marL="457200" rtl="0" algn="l">
              <a:spcBef>
                <a:spcPts val="1600"/>
              </a:spcBef>
              <a:spcAft>
                <a:spcPts val="0"/>
              </a:spcAft>
              <a:buSzPts val="1800"/>
              <a:buChar char="➢"/>
            </a:pPr>
            <a:r>
              <a:rPr lang="en"/>
              <a:t>Htdocs</a:t>
            </a:r>
            <a:endParaRPr/>
          </a:p>
          <a:p>
            <a:pPr indent="-317500" lvl="1" marL="914400" rtl="0" algn="l">
              <a:spcBef>
                <a:spcPts val="0"/>
              </a:spcBef>
              <a:spcAft>
                <a:spcPts val="0"/>
              </a:spcAft>
              <a:buSzPts val="1400"/>
              <a:buChar char="○"/>
            </a:pPr>
            <a:r>
              <a:rPr lang="en"/>
              <a:t>It is the root </a:t>
            </a:r>
            <a:r>
              <a:rPr lang="en"/>
              <a:t>directory</a:t>
            </a:r>
            <a:r>
              <a:rPr lang="en"/>
              <a:t> where our website is located </a:t>
            </a:r>
            <a:endParaRPr/>
          </a:p>
          <a:p>
            <a:pPr indent="-317500" lvl="1" marL="914400" rtl="0" algn="l">
              <a:spcBef>
                <a:spcPts val="0"/>
              </a:spcBef>
              <a:spcAft>
                <a:spcPts val="0"/>
              </a:spcAft>
              <a:buSzPts val="1400"/>
              <a:buChar char="○"/>
            </a:pPr>
            <a:r>
              <a:rPr lang="en"/>
              <a:t>In a website index.php file is required if not available when open the website it will list all files</a:t>
            </a:r>
            <a:endParaRPr/>
          </a:p>
          <a:p>
            <a:pPr indent="-342900" lvl="0" marL="457200" rtl="0" algn="l">
              <a:spcBef>
                <a:spcPts val="0"/>
              </a:spcBef>
              <a:spcAft>
                <a:spcPts val="0"/>
              </a:spcAft>
              <a:buSzPts val="1800"/>
              <a:buChar char="➢"/>
            </a:pPr>
            <a:r>
              <a:rPr lang="en"/>
              <a:t>mysql</a:t>
            </a:r>
            <a:endParaRPr/>
          </a:p>
          <a:p>
            <a:pPr indent="-342900" lvl="0" marL="457200" rtl="0" algn="l">
              <a:spcBef>
                <a:spcPts val="0"/>
              </a:spcBef>
              <a:spcAft>
                <a:spcPts val="0"/>
              </a:spcAft>
              <a:buSzPts val="1800"/>
              <a:buChar char="➢"/>
            </a:pPr>
            <a:r>
              <a:rPr lang="en"/>
              <a:t>php</a:t>
            </a:r>
            <a:endParaRPr/>
          </a:p>
          <a:p>
            <a:pPr indent="0" lvl="0" marL="0" rtl="0" algn="l">
              <a:spcBef>
                <a:spcPts val="1600"/>
              </a:spcBef>
              <a:spcAft>
                <a:spcPts val="0"/>
              </a:spcAft>
              <a:buNone/>
            </a:pPr>
            <a:r>
              <a:rPr lang="en"/>
              <a:t>Ports</a:t>
            </a:r>
            <a:endParaRPr/>
          </a:p>
          <a:p>
            <a:pPr indent="-342900" lvl="0" marL="457200" rtl="0" algn="l">
              <a:spcBef>
                <a:spcPts val="1600"/>
              </a:spcBef>
              <a:spcAft>
                <a:spcPts val="0"/>
              </a:spcAft>
              <a:buSzPts val="1800"/>
              <a:buChar char="➢"/>
            </a:pPr>
            <a:r>
              <a:rPr lang="en"/>
              <a:t>Apache: 80,443</a:t>
            </a:r>
            <a:endParaRPr/>
          </a:p>
          <a:p>
            <a:pPr indent="-342900" lvl="0" marL="457200" rtl="0" algn="l">
              <a:spcBef>
                <a:spcPts val="0"/>
              </a:spcBef>
              <a:spcAft>
                <a:spcPts val="0"/>
              </a:spcAft>
              <a:buSzPts val="1800"/>
              <a:buChar char="➢"/>
            </a:pPr>
            <a:r>
              <a:rPr lang="en"/>
              <a:t>MYSQL : 3306</a:t>
            </a:r>
            <a:endParaRPr/>
          </a:p>
          <a:p>
            <a:pPr indent="0" lvl="0" marL="0" rtl="0" algn="l">
              <a:spcBef>
                <a:spcPts val="1600"/>
              </a:spcBef>
              <a:spcAft>
                <a:spcPts val="1600"/>
              </a:spcAft>
              <a:buNone/>
            </a:pPr>
            <a:r>
              <a:t/>
            </a:r>
            <a:endParaRPr/>
          </a:p>
        </p:txBody>
      </p:sp>
      <p:sp>
        <p:nvSpPr>
          <p:cNvPr id="175" name="Google Shape;17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Array operators</a:t>
            </a:r>
            <a:endParaRPr/>
          </a:p>
        </p:txBody>
      </p:sp>
      <p:sp>
        <p:nvSpPr>
          <p:cNvPr id="705" name="Google Shape;705;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5</a:t>
            </a:r>
            <a:r>
              <a:rPr lang="en"/>
              <a:t>. Remove an Array elements</a:t>
            </a:r>
            <a:endParaRPr/>
          </a:p>
          <a:p>
            <a:pPr indent="-342900" lvl="0" marL="914400" rtl="0" algn="l">
              <a:lnSpc>
                <a:spcPct val="100000"/>
              </a:lnSpc>
              <a:spcBef>
                <a:spcPts val="1600"/>
              </a:spcBef>
              <a:spcAft>
                <a:spcPts val="0"/>
              </a:spcAft>
              <a:buSzPts val="1800"/>
              <a:buAutoNum type="alphaLcPeriod"/>
            </a:pPr>
            <a:r>
              <a:rPr lang="en"/>
              <a:t>$books = [“PHP”,”HTML”, “CSS”];</a:t>
            </a:r>
            <a:endParaRPr/>
          </a:p>
          <a:p>
            <a:pPr indent="-342900" lvl="0" marL="914400" rtl="0" algn="l">
              <a:lnSpc>
                <a:spcPct val="100000"/>
              </a:lnSpc>
              <a:spcBef>
                <a:spcPts val="0"/>
              </a:spcBef>
              <a:spcAft>
                <a:spcPts val="0"/>
              </a:spcAft>
              <a:buSzPts val="1800"/>
              <a:buAutoNum type="alphaLcPeriod"/>
            </a:pPr>
            <a:r>
              <a:rPr lang="en"/>
              <a:t>array_splice($books,1,1);</a:t>
            </a:r>
            <a:endParaRPr/>
          </a:p>
          <a:p>
            <a:pPr indent="-342900" lvl="0" marL="914400" rtl="0" algn="l">
              <a:lnSpc>
                <a:spcPct val="100000"/>
              </a:lnSpc>
              <a:spcBef>
                <a:spcPts val="0"/>
              </a:spcBef>
              <a:spcAft>
                <a:spcPts val="0"/>
              </a:spcAft>
              <a:buSzPts val="1800"/>
              <a:buAutoNum type="alphaLcPeriod"/>
            </a:pPr>
            <a:r>
              <a:rPr lang="en"/>
              <a:t>$books = array(“PHP” “HTML”, “CSS”);</a:t>
            </a:r>
            <a:endParaRPr/>
          </a:p>
          <a:p>
            <a:pPr indent="-342900" lvl="0" marL="914400" rtl="0" algn="l">
              <a:lnSpc>
                <a:spcPct val="100000"/>
              </a:lnSpc>
              <a:spcBef>
                <a:spcPts val="0"/>
              </a:spcBef>
              <a:spcAft>
                <a:spcPts val="0"/>
              </a:spcAft>
              <a:buSzPts val="1800"/>
              <a:buAutoNum type="alphaLcPeriod"/>
            </a:pPr>
            <a:r>
              <a:rPr lang="en"/>
              <a:t>unset($books[2]);</a:t>
            </a:r>
            <a:endParaRPr/>
          </a:p>
          <a:p>
            <a:pPr indent="-342900" lvl="0" marL="914400" rtl="0" algn="l">
              <a:lnSpc>
                <a:spcPct val="100000"/>
              </a:lnSpc>
              <a:spcBef>
                <a:spcPts val="0"/>
              </a:spcBef>
              <a:spcAft>
                <a:spcPts val="0"/>
              </a:spcAft>
              <a:buSzPts val="1800"/>
              <a:buAutoNum type="alphaLcPeriod"/>
            </a:pPr>
            <a:r>
              <a:rPr lang="en"/>
              <a:t>$books = [“one” =&gt; “PHP”, “two” =&gt; “HTML”, “three” =&gt;”CSS”];</a:t>
            </a:r>
            <a:endParaRPr/>
          </a:p>
          <a:p>
            <a:pPr indent="-342900" lvl="0" marL="914400" marR="0" rtl="0" algn="l">
              <a:lnSpc>
                <a:spcPct val="100000"/>
              </a:lnSpc>
              <a:spcBef>
                <a:spcPts val="0"/>
              </a:spcBef>
              <a:spcAft>
                <a:spcPts val="0"/>
              </a:spcAft>
              <a:buSzPts val="1800"/>
              <a:buAutoNum type="alphaLcPeriod"/>
            </a:pPr>
            <a:r>
              <a:rPr lang="en"/>
              <a:t>unset($books[“one”]);</a:t>
            </a:r>
            <a:endParaRPr/>
          </a:p>
        </p:txBody>
      </p:sp>
      <p:sp>
        <p:nvSpPr>
          <p:cNvPr id="706" name="Google Shape;706;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Multidimensional</a:t>
            </a:r>
            <a:r>
              <a:rPr lang="en"/>
              <a:t> array/Array of arrays</a:t>
            </a:r>
            <a:endParaRPr/>
          </a:p>
        </p:txBody>
      </p:sp>
      <p:sp>
        <p:nvSpPr>
          <p:cNvPr id="712" name="Google Shape;712;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$books = [</a:t>
            </a:r>
            <a:endParaRPr/>
          </a:p>
          <a:p>
            <a:pPr indent="0" lvl="0" marL="0" rtl="0" algn="l">
              <a:spcBef>
                <a:spcPts val="0"/>
              </a:spcBef>
              <a:spcAft>
                <a:spcPts val="0"/>
              </a:spcAft>
              <a:buNone/>
            </a:pPr>
            <a:r>
              <a:rPr lang="en"/>
              <a:t>        	[</a:t>
            </a:r>
            <a:r>
              <a:rPr lang="en"/>
              <a:t>"</a:t>
            </a:r>
            <a:r>
              <a:rPr lang="en"/>
              <a:t>title"=&gt;"PHP",   "autor"=&gt;"Ramson Lordof",  "publishedYear"=&gt;1990,</a:t>
            </a:r>
            <a:endParaRPr/>
          </a:p>
          <a:p>
            <a:pPr indent="0" lvl="0" marL="0" rtl="0" algn="l">
              <a:spcBef>
                <a:spcPts val="0"/>
              </a:spcBef>
              <a:spcAft>
                <a:spcPts val="0"/>
              </a:spcAft>
              <a:buNone/>
            </a:pPr>
            <a:r>
              <a:rPr lang="en"/>
              <a:t>            	"price"=&gt;150 	],</a:t>
            </a:r>
            <a:endParaRPr/>
          </a:p>
          <a:p>
            <a:pPr indent="0" lvl="0" marL="0" rtl="0" algn="l">
              <a:spcBef>
                <a:spcPts val="0"/>
              </a:spcBef>
              <a:spcAft>
                <a:spcPts val="0"/>
              </a:spcAft>
              <a:buNone/>
            </a:pPr>
            <a:r>
              <a:rPr lang="en"/>
              <a:t>        	[ "title"=&gt;"HTML",  "autor"=&gt;"Team Bernel lee",   "publishedYear"=&gt;1940,</a:t>
            </a:r>
            <a:endParaRPr/>
          </a:p>
          <a:p>
            <a:pPr indent="0" lvl="0" marL="0" rtl="0" algn="l">
              <a:spcBef>
                <a:spcPts val="0"/>
              </a:spcBef>
              <a:spcAft>
                <a:spcPts val="0"/>
              </a:spcAft>
              <a:buNone/>
            </a:pPr>
            <a:r>
              <a:rPr lang="en"/>
              <a:t>            	"price"=&gt;200 ],</a:t>
            </a:r>
            <a:endParaRPr/>
          </a:p>
          <a:p>
            <a:pPr indent="0" lvl="0" marL="0" rtl="0" algn="l">
              <a:spcBef>
                <a:spcPts val="0"/>
              </a:spcBef>
              <a:spcAft>
                <a:spcPts val="0"/>
              </a:spcAft>
              <a:buNone/>
            </a:pPr>
            <a:r>
              <a:rPr lang="en"/>
              <a:t>        	[ "title"=&gt;"CSS",</a:t>
            </a:r>
            <a:r>
              <a:rPr lang="en"/>
              <a:t>"</a:t>
            </a:r>
            <a:r>
              <a:rPr lang="en"/>
              <a:t>autor"=&gt;"Ramson Lordof", "publishedYear"=&gt;2000,</a:t>
            </a:r>
            <a:endParaRPr/>
          </a:p>
          <a:p>
            <a:pPr indent="0" lvl="0" marL="0" rtl="0" algn="l">
              <a:spcBef>
                <a:spcPts val="0"/>
              </a:spcBef>
              <a:spcAft>
                <a:spcPts val="0"/>
              </a:spcAft>
              <a:buNone/>
            </a:pPr>
            <a:r>
              <a:rPr lang="en"/>
              <a:t>            	"price"=&gt;90 ]</a:t>
            </a:r>
            <a:endParaRPr/>
          </a:p>
          <a:p>
            <a:pPr indent="0" lvl="0" marL="0" rtl="0" algn="l">
              <a:spcBef>
                <a:spcPts val="0"/>
              </a:spcBef>
              <a:spcAft>
                <a:spcPts val="0"/>
              </a:spcAft>
              <a:buNone/>
            </a:pPr>
            <a:r>
              <a:rPr lang="en"/>
              <a:t>        	];</a:t>
            </a:r>
            <a:endParaRPr/>
          </a:p>
        </p:txBody>
      </p:sp>
      <p:sp>
        <p:nvSpPr>
          <p:cNvPr id="713" name="Google Shape;713;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a:t>
            </a:r>
            <a:r>
              <a:rPr lang="en"/>
              <a:t>multidimensional</a:t>
            </a:r>
            <a:r>
              <a:rPr lang="en"/>
              <a:t> array elements</a:t>
            </a:r>
            <a:endParaRPr/>
          </a:p>
        </p:txBody>
      </p:sp>
      <p:sp>
        <p:nvSpPr>
          <p:cNvPr id="719" name="Google Shape;719;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&lt;?php for($i = 0; $i &lt; count($books); $i++):?&gt;</a:t>
            </a:r>
            <a:endParaRPr/>
          </a:p>
          <a:p>
            <a:pPr indent="0" lvl="0" marL="0" rtl="0" algn="l">
              <a:spcBef>
                <a:spcPts val="1600"/>
              </a:spcBef>
              <a:spcAft>
                <a:spcPts val="0"/>
              </a:spcAft>
              <a:buNone/>
            </a:pPr>
            <a:r>
              <a:rPr lang="en"/>
              <a:t>	&lt;p&gt;Title : &lt;?php echo $books[$i]['title']?&gt;&lt;/p&gt;</a:t>
            </a:r>
            <a:endParaRPr/>
          </a:p>
          <a:p>
            <a:pPr indent="0" lvl="0" marL="0" rtl="0" algn="l">
              <a:spcBef>
                <a:spcPts val="1600"/>
              </a:spcBef>
              <a:spcAft>
                <a:spcPts val="0"/>
              </a:spcAft>
              <a:buNone/>
            </a:pPr>
            <a:r>
              <a:rPr lang="en"/>
              <a:t>	&lt;p&gt;Autor: &lt;?php echo $books[$i]['autor']?&gt;&lt;/p&gt;</a:t>
            </a:r>
            <a:endParaRPr/>
          </a:p>
          <a:p>
            <a:pPr indent="0" lvl="0" marL="0" rtl="0" algn="l">
              <a:spcBef>
                <a:spcPts val="1600"/>
              </a:spcBef>
              <a:spcAft>
                <a:spcPts val="0"/>
              </a:spcAft>
              <a:buNone/>
            </a:pPr>
            <a:r>
              <a:rPr lang="en"/>
              <a:t>	&lt;p&gt;Published year : &lt;?php echo $books[$i]['publishedYear']?&gt;&lt;/p&gt;</a:t>
            </a:r>
            <a:endParaRPr/>
          </a:p>
          <a:p>
            <a:pPr indent="0" lvl="0" marL="0" rtl="0" algn="l">
              <a:spcBef>
                <a:spcPts val="1600"/>
              </a:spcBef>
              <a:spcAft>
                <a:spcPts val="0"/>
              </a:spcAft>
              <a:buNone/>
            </a:pPr>
            <a:r>
              <a:rPr lang="en"/>
              <a:t>	&lt;p&gt;Price :&lt;?php echo $books[$i]['price']?&gt;&lt;/p&gt;</a:t>
            </a:r>
            <a:endParaRPr/>
          </a:p>
          <a:p>
            <a:pPr indent="0" lvl="0" marL="0" rtl="0" algn="l">
              <a:spcBef>
                <a:spcPts val="1600"/>
              </a:spcBef>
              <a:spcAft>
                <a:spcPts val="1600"/>
              </a:spcAft>
              <a:buNone/>
            </a:pPr>
            <a:r>
              <a:rPr lang="en"/>
              <a:t>	&lt;?php endfor;?&gt;</a:t>
            </a:r>
            <a:endParaRPr/>
          </a:p>
        </p:txBody>
      </p:sp>
      <p:sp>
        <p:nvSpPr>
          <p:cNvPr id="720" name="Google Shape;720;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700"/>
              <a:t>Thanks</a:t>
            </a:r>
            <a:endParaRPr sz="4700"/>
          </a:p>
        </p:txBody>
      </p:sp>
      <p:sp>
        <p:nvSpPr>
          <p:cNvPr id="727" name="Google Shape;727;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852425" y="438600"/>
            <a:ext cx="7541874" cy="4187300"/>
          </a:xfrm>
          <a:prstGeom prst="rect">
            <a:avLst/>
          </a:prstGeom>
          <a:noFill/>
          <a:ln>
            <a:noFill/>
          </a:ln>
        </p:spPr>
      </p:pic>
      <p:sp>
        <p:nvSpPr>
          <p:cNvPr id="181" name="Google Shape;18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